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Open Sans Light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penSansLigh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Light-italic.fntdata"/><Relationship Id="rId14" Type="http://schemas.openxmlformats.org/officeDocument/2006/relationships/font" Target="fonts/OpenSansLight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OpenSansLigh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italic.fntdata"/><Relationship Id="rId6" Type="http://schemas.openxmlformats.org/officeDocument/2006/relationships/slide" Target="slides/slide1.xml"/><Relationship Id="rId18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page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63728d460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b63728d46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b63728d460_0_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63728d460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b63728d4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b63728d460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6314f233c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6314f23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explanation of the model, early detention (late detection may lead to systematic disorder / kidney injury, etc.) data output</a:t>
            </a:r>
            <a:endParaRPr/>
          </a:p>
        </p:txBody>
      </p:sp>
      <p:sp>
        <p:nvSpPr>
          <p:cNvPr id="216" name="Google Shape;216;g2b6314f233c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6314f233c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6314f23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potential buyer</a:t>
            </a:r>
            <a:endParaRPr/>
          </a:p>
        </p:txBody>
      </p:sp>
      <p:sp>
        <p:nvSpPr>
          <p:cNvPr id="241" name="Google Shape;241;g2b6314f23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6314f233c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6314f233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b6314f233c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6.jpg"/><Relationship Id="rId6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i.org/10.1016/j.surge.2013.07.00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3071799" y="2000250"/>
            <a:ext cx="355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Anti-Sepsis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2928926" y="2000246"/>
            <a:ext cx="45719" cy="1000132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2446300" y="2682675"/>
            <a:ext cx="4810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A post </a:t>
            </a:r>
            <a:r>
              <a:rPr lang="en-US" sz="16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surgical daily solution</a:t>
            </a:r>
            <a:endParaRPr sz="16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 rot="5400000">
            <a:off x="1857324" y="2071686"/>
            <a:ext cx="844555" cy="844555"/>
            <a:chOff x="252413" y="1676400"/>
            <a:chExt cx="479425" cy="479425"/>
          </a:xfrm>
        </p:grpSpPr>
        <p:sp>
          <p:nvSpPr>
            <p:cNvPr id="92" name="Google Shape;92;p13"/>
            <p:cNvSpPr/>
            <p:nvPr/>
          </p:nvSpPr>
          <p:spPr>
            <a:xfrm>
              <a:off x="252413" y="1676400"/>
              <a:ext cx="479425" cy="479425"/>
            </a:xfrm>
            <a:custGeom>
              <a:rect b="b" l="l" r="r" t="t"/>
              <a:pathLst>
                <a:path extrusionOk="0" h="604" w="604">
                  <a:moveTo>
                    <a:pt x="140" y="72"/>
                  </a:moveTo>
                  <a:lnTo>
                    <a:pt x="140" y="72"/>
                  </a:lnTo>
                  <a:lnTo>
                    <a:pt x="121" y="94"/>
                  </a:lnTo>
                  <a:lnTo>
                    <a:pt x="106" y="116"/>
                  </a:lnTo>
                  <a:lnTo>
                    <a:pt x="92" y="139"/>
                  </a:lnTo>
                  <a:lnTo>
                    <a:pt x="80" y="163"/>
                  </a:lnTo>
                  <a:lnTo>
                    <a:pt x="72" y="188"/>
                  </a:lnTo>
                  <a:lnTo>
                    <a:pt x="65" y="214"/>
                  </a:lnTo>
                  <a:lnTo>
                    <a:pt x="61" y="241"/>
                  </a:lnTo>
                  <a:lnTo>
                    <a:pt x="60" y="267"/>
                  </a:lnTo>
                  <a:lnTo>
                    <a:pt x="61" y="293"/>
                  </a:lnTo>
                  <a:lnTo>
                    <a:pt x="65" y="320"/>
                  </a:lnTo>
                  <a:lnTo>
                    <a:pt x="72" y="346"/>
                  </a:lnTo>
                  <a:lnTo>
                    <a:pt x="80" y="370"/>
                  </a:lnTo>
                  <a:lnTo>
                    <a:pt x="92" y="395"/>
                  </a:lnTo>
                  <a:lnTo>
                    <a:pt x="106" y="418"/>
                  </a:lnTo>
                  <a:lnTo>
                    <a:pt x="121" y="440"/>
                  </a:lnTo>
                  <a:lnTo>
                    <a:pt x="140" y="462"/>
                  </a:lnTo>
                  <a:lnTo>
                    <a:pt x="140" y="462"/>
                  </a:lnTo>
                  <a:lnTo>
                    <a:pt x="161" y="481"/>
                  </a:lnTo>
                  <a:lnTo>
                    <a:pt x="183" y="496"/>
                  </a:lnTo>
                  <a:lnTo>
                    <a:pt x="207" y="510"/>
                  </a:lnTo>
                  <a:lnTo>
                    <a:pt x="231" y="522"/>
                  </a:lnTo>
                  <a:lnTo>
                    <a:pt x="256" y="531"/>
                  </a:lnTo>
                  <a:lnTo>
                    <a:pt x="282" y="537"/>
                  </a:lnTo>
                  <a:lnTo>
                    <a:pt x="308" y="541"/>
                  </a:lnTo>
                  <a:lnTo>
                    <a:pt x="335" y="543"/>
                  </a:lnTo>
                  <a:lnTo>
                    <a:pt x="361" y="541"/>
                  </a:lnTo>
                  <a:lnTo>
                    <a:pt x="388" y="537"/>
                  </a:lnTo>
                  <a:lnTo>
                    <a:pt x="414" y="531"/>
                  </a:lnTo>
                  <a:lnTo>
                    <a:pt x="438" y="522"/>
                  </a:lnTo>
                  <a:lnTo>
                    <a:pt x="463" y="510"/>
                  </a:lnTo>
                  <a:lnTo>
                    <a:pt x="486" y="496"/>
                  </a:lnTo>
                  <a:lnTo>
                    <a:pt x="508" y="481"/>
                  </a:lnTo>
                  <a:lnTo>
                    <a:pt x="530" y="462"/>
                  </a:lnTo>
                  <a:lnTo>
                    <a:pt x="530" y="462"/>
                  </a:lnTo>
                  <a:lnTo>
                    <a:pt x="544" y="447"/>
                  </a:lnTo>
                  <a:lnTo>
                    <a:pt x="556" y="431"/>
                  </a:lnTo>
                  <a:lnTo>
                    <a:pt x="566" y="416"/>
                  </a:lnTo>
                  <a:lnTo>
                    <a:pt x="576" y="399"/>
                  </a:lnTo>
                  <a:lnTo>
                    <a:pt x="585" y="382"/>
                  </a:lnTo>
                  <a:lnTo>
                    <a:pt x="592" y="363"/>
                  </a:lnTo>
                  <a:lnTo>
                    <a:pt x="599" y="346"/>
                  </a:lnTo>
                  <a:lnTo>
                    <a:pt x="604" y="327"/>
                  </a:lnTo>
                  <a:lnTo>
                    <a:pt x="604" y="327"/>
                  </a:lnTo>
                  <a:lnTo>
                    <a:pt x="600" y="353"/>
                  </a:lnTo>
                  <a:lnTo>
                    <a:pt x="595" y="378"/>
                  </a:lnTo>
                  <a:lnTo>
                    <a:pt x="587" y="402"/>
                  </a:lnTo>
                  <a:lnTo>
                    <a:pt x="576" y="426"/>
                  </a:lnTo>
                  <a:lnTo>
                    <a:pt x="564" y="450"/>
                  </a:lnTo>
                  <a:lnTo>
                    <a:pt x="551" y="472"/>
                  </a:lnTo>
                  <a:lnTo>
                    <a:pt x="534" y="495"/>
                  </a:lnTo>
                  <a:lnTo>
                    <a:pt x="516" y="515"/>
                  </a:lnTo>
                  <a:lnTo>
                    <a:pt x="516" y="515"/>
                  </a:lnTo>
                  <a:lnTo>
                    <a:pt x="492" y="536"/>
                  </a:lnTo>
                  <a:lnTo>
                    <a:pt x="469" y="554"/>
                  </a:lnTo>
                  <a:lnTo>
                    <a:pt x="443" y="568"/>
                  </a:lnTo>
                  <a:lnTo>
                    <a:pt x="415" y="582"/>
                  </a:lnTo>
                  <a:lnTo>
                    <a:pt x="388" y="590"/>
                  </a:lnTo>
                  <a:lnTo>
                    <a:pt x="359" y="597"/>
                  </a:lnTo>
                  <a:lnTo>
                    <a:pt x="332" y="602"/>
                  </a:lnTo>
                  <a:lnTo>
                    <a:pt x="303" y="604"/>
                  </a:lnTo>
                  <a:lnTo>
                    <a:pt x="273" y="602"/>
                  </a:lnTo>
                  <a:lnTo>
                    <a:pt x="244" y="597"/>
                  </a:lnTo>
                  <a:lnTo>
                    <a:pt x="215" y="590"/>
                  </a:lnTo>
                  <a:lnTo>
                    <a:pt x="188" y="582"/>
                  </a:lnTo>
                  <a:lnTo>
                    <a:pt x="161" y="568"/>
                  </a:lnTo>
                  <a:lnTo>
                    <a:pt x="135" y="554"/>
                  </a:lnTo>
                  <a:lnTo>
                    <a:pt x="111" y="536"/>
                  </a:lnTo>
                  <a:lnTo>
                    <a:pt x="89" y="515"/>
                  </a:lnTo>
                  <a:lnTo>
                    <a:pt x="89" y="515"/>
                  </a:lnTo>
                  <a:lnTo>
                    <a:pt x="68" y="491"/>
                  </a:lnTo>
                  <a:lnTo>
                    <a:pt x="49" y="467"/>
                  </a:lnTo>
                  <a:lnTo>
                    <a:pt x="34" y="442"/>
                  </a:lnTo>
                  <a:lnTo>
                    <a:pt x="22" y="414"/>
                  </a:lnTo>
                  <a:lnTo>
                    <a:pt x="12" y="387"/>
                  </a:lnTo>
                  <a:lnTo>
                    <a:pt x="5" y="359"/>
                  </a:lnTo>
                  <a:lnTo>
                    <a:pt x="2" y="330"/>
                  </a:lnTo>
                  <a:lnTo>
                    <a:pt x="0" y="301"/>
                  </a:lnTo>
                  <a:lnTo>
                    <a:pt x="2" y="272"/>
                  </a:lnTo>
                  <a:lnTo>
                    <a:pt x="5" y="243"/>
                  </a:lnTo>
                  <a:lnTo>
                    <a:pt x="12" y="216"/>
                  </a:lnTo>
                  <a:lnTo>
                    <a:pt x="22" y="187"/>
                  </a:lnTo>
                  <a:lnTo>
                    <a:pt x="34" y="161"/>
                  </a:lnTo>
                  <a:lnTo>
                    <a:pt x="49" y="135"/>
                  </a:lnTo>
                  <a:lnTo>
                    <a:pt x="68" y="110"/>
                  </a:lnTo>
                  <a:lnTo>
                    <a:pt x="89" y="87"/>
                  </a:lnTo>
                  <a:lnTo>
                    <a:pt x="89" y="87"/>
                  </a:lnTo>
                  <a:lnTo>
                    <a:pt x="108" y="70"/>
                  </a:lnTo>
                  <a:lnTo>
                    <a:pt x="128" y="53"/>
                  </a:lnTo>
                  <a:lnTo>
                    <a:pt x="149" y="39"/>
                  </a:lnTo>
                  <a:lnTo>
                    <a:pt x="171" y="27"/>
                  </a:lnTo>
                  <a:lnTo>
                    <a:pt x="195" y="19"/>
                  </a:lnTo>
                  <a:lnTo>
                    <a:pt x="217" y="10"/>
                  </a:lnTo>
                  <a:lnTo>
                    <a:pt x="241" y="5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48" y="5"/>
                  </a:lnTo>
                  <a:lnTo>
                    <a:pt x="232" y="12"/>
                  </a:lnTo>
                  <a:lnTo>
                    <a:pt x="215" y="19"/>
                  </a:lnTo>
                  <a:lnTo>
                    <a:pt x="200" y="27"/>
                  </a:lnTo>
                  <a:lnTo>
                    <a:pt x="185" y="38"/>
                  </a:lnTo>
                  <a:lnTo>
                    <a:pt x="169" y="48"/>
                  </a:lnTo>
                  <a:lnTo>
                    <a:pt x="154" y="60"/>
                  </a:lnTo>
                  <a:lnTo>
                    <a:pt x="140" y="72"/>
                  </a:lnTo>
                  <a:lnTo>
                    <a:pt x="140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6AA84F"/>
                </a:solidFill>
                <a:highlight>
                  <a:srgbClr val="38761D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396875" y="1716087"/>
              <a:ext cx="331788" cy="333375"/>
            </a:xfrm>
            <a:custGeom>
              <a:rect b="b" l="l" r="r" t="t"/>
              <a:pathLst>
                <a:path extrusionOk="0" h="420" w="418">
                  <a:moveTo>
                    <a:pt x="368" y="98"/>
                  </a:moveTo>
                  <a:lnTo>
                    <a:pt x="368" y="98"/>
                  </a:lnTo>
                  <a:lnTo>
                    <a:pt x="354" y="86"/>
                  </a:lnTo>
                  <a:lnTo>
                    <a:pt x="339" y="74"/>
                  </a:lnTo>
                  <a:lnTo>
                    <a:pt x="322" y="64"/>
                  </a:lnTo>
                  <a:lnTo>
                    <a:pt x="305" y="57"/>
                  </a:lnTo>
                  <a:lnTo>
                    <a:pt x="288" y="50"/>
                  </a:lnTo>
                  <a:lnTo>
                    <a:pt x="270" y="47"/>
                  </a:lnTo>
                  <a:lnTo>
                    <a:pt x="252" y="43"/>
                  </a:lnTo>
                  <a:lnTo>
                    <a:pt x="233" y="41"/>
                  </a:lnTo>
                  <a:lnTo>
                    <a:pt x="216" y="43"/>
                  </a:lnTo>
                  <a:lnTo>
                    <a:pt x="197" y="47"/>
                  </a:lnTo>
                  <a:lnTo>
                    <a:pt x="180" y="50"/>
                  </a:lnTo>
                  <a:lnTo>
                    <a:pt x="161" y="57"/>
                  </a:lnTo>
                  <a:lnTo>
                    <a:pt x="144" y="64"/>
                  </a:lnTo>
                  <a:lnTo>
                    <a:pt x="128" y="74"/>
                  </a:lnTo>
                  <a:lnTo>
                    <a:pt x="113" y="86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86" y="113"/>
                  </a:lnTo>
                  <a:lnTo>
                    <a:pt x="74" y="129"/>
                  </a:lnTo>
                  <a:lnTo>
                    <a:pt x="63" y="144"/>
                  </a:lnTo>
                  <a:lnTo>
                    <a:pt x="57" y="161"/>
                  </a:lnTo>
                  <a:lnTo>
                    <a:pt x="50" y="178"/>
                  </a:lnTo>
                  <a:lnTo>
                    <a:pt x="46" y="197"/>
                  </a:lnTo>
                  <a:lnTo>
                    <a:pt x="43" y="214"/>
                  </a:lnTo>
                  <a:lnTo>
                    <a:pt x="43" y="233"/>
                  </a:lnTo>
                  <a:lnTo>
                    <a:pt x="43" y="252"/>
                  </a:lnTo>
                  <a:lnTo>
                    <a:pt x="46" y="269"/>
                  </a:lnTo>
                  <a:lnTo>
                    <a:pt x="50" y="288"/>
                  </a:lnTo>
                  <a:lnTo>
                    <a:pt x="57" y="305"/>
                  </a:lnTo>
                  <a:lnTo>
                    <a:pt x="63" y="322"/>
                  </a:lnTo>
                  <a:lnTo>
                    <a:pt x="74" y="338"/>
                  </a:lnTo>
                  <a:lnTo>
                    <a:pt x="86" y="355"/>
                  </a:lnTo>
                  <a:lnTo>
                    <a:pt x="98" y="368"/>
                  </a:lnTo>
                  <a:lnTo>
                    <a:pt x="98" y="368"/>
                  </a:lnTo>
                  <a:lnTo>
                    <a:pt x="120" y="387"/>
                  </a:lnTo>
                  <a:lnTo>
                    <a:pt x="142" y="401"/>
                  </a:lnTo>
                  <a:lnTo>
                    <a:pt x="166" y="413"/>
                  </a:lnTo>
                  <a:lnTo>
                    <a:pt x="192" y="420"/>
                  </a:lnTo>
                  <a:lnTo>
                    <a:pt x="192" y="420"/>
                  </a:lnTo>
                  <a:lnTo>
                    <a:pt x="175" y="418"/>
                  </a:lnTo>
                  <a:lnTo>
                    <a:pt x="156" y="413"/>
                  </a:lnTo>
                  <a:lnTo>
                    <a:pt x="139" y="408"/>
                  </a:lnTo>
                  <a:lnTo>
                    <a:pt x="122" y="401"/>
                  </a:lnTo>
                  <a:lnTo>
                    <a:pt x="106" y="392"/>
                  </a:lnTo>
                  <a:lnTo>
                    <a:pt x="91" y="384"/>
                  </a:lnTo>
                  <a:lnTo>
                    <a:pt x="75" y="372"/>
                  </a:lnTo>
                  <a:lnTo>
                    <a:pt x="62" y="360"/>
                  </a:lnTo>
                  <a:lnTo>
                    <a:pt x="62" y="360"/>
                  </a:lnTo>
                  <a:lnTo>
                    <a:pt x="46" y="343"/>
                  </a:lnTo>
                  <a:lnTo>
                    <a:pt x="34" y="326"/>
                  </a:lnTo>
                  <a:lnTo>
                    <a:pt x="24" y="308"/>
                  </a:lnTo>
                  <a:lnTo>
                    <a:pt x="16" y="290"/>
                  </a:lnTo>
                  <a:lnTo>
                    <a:pt x="9" y="271"/>
                  </a:lnTo>
                  <a:lnTo>
                    <a:pt x="4" y="250"/>
                  </a:lnTo>
                  <a:lnTo>
                    <a:pt x="0" y="230"/>
                  </a:lnTo>
                  <a:lnTo>
                    <a:pt x="0" y="211"/>
                  </a:lnTo>
                  <a:lnTo>
                    <a:pt x="0" y="190"/>
                  </a:lnTo>
                  <a:lnTo>
                    <a:pt x="4" y="170"/>
                  </a:lnTo>
                  <a:lnTo>
                    <a:pt x="9" y="151"/>
                  </a:lnTo>
                  <a:lnTo>
                    <a:pt x="16" y="132"/>
                  </a:lnTo>
                  <a:lnTo>
                    <a:pt x="24" y="113"/>
                  </a:lnTo>
                  <a:lnTo>
                    <a:pt x="34" y="95"/>
                  </a:lnTo>
                  <a:lnTo>
                    <a:pt x="46" y="77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7" y="48"/>
                  </a:lnTo>
                  <a:lnTo>
                    <a:pt x="94" y="35"/>
                  </a:lnTo>
                  <a:lnTo>
                    <a:pt x="111" y="24"/>
                  </a:lnTo>
                  <a:lnTo>
                    <a:pt x="130" y="16"/>
                  </a:lnTo>
                  <a:lnTo>
                    <a:pt x="149" y="9"/>
                  </a:lnTo>
                  <a:lnTo>
                    <a:pt x="169" y="4"/>
                  </a:lnTo>
                  <a:lnTo>
                    <a:pt x="190" y="2"/>
                  </a:lnTo>
                  <a:lnTo>
                    <a:pt x="209" y="0"/>
                  </a:lnTo>
                  <a:lnTo>
                    <a:pt x="229" y="2"/>
                  </a:lnTo>
                  <a:lnTo>
                    <a:pt x="250" y="4"/>
                  </a:lnTo>
                  <a:lnTo>
                    <a:pt x="269" y="9"/>
                  </a:lnTo>
                  <a:lnTo>
                    <a:pt x="289" y="16"/>
                  </a:lnTo>
                  <a:lnTo>
                    <a:pt x="308" y="24"/>
                  </a:lnTo>
                  <a:lnTo>
                    <a:pt x="325" y="35"/>
                  </a:lnTo>
                  <a:lnTo>
                    <a:pt x="342" y="48"/>
                  </a:lnTo>
                  <a:lnTo>
                    <a:pt x="358" y="62"/>
                  </a:lnTo>
                  <a:lnTo>
                    <a:pt x="358" y="62"/>
                  </a:lnTo>
                  <a:lnTo>
                    <a:pt x="370" y="76"/>
                  </a:lnTo>
                  <a:lnTo>
                    <a:pt x="382" y="89"/>
                  </a:lnTo>
                  <a:lnTo>
                    <a:pt x="390" y="105"/>
                  </a:lnTo>
                  <a:lnTo>
                    <a:pt x="399" y="120"/>
                  </a:lnTo>
                  <a:lnTo>
                    <a:pt x="406" y="136"/>
                  </a:lnTo>
                  <a:lnTo>
                    <a:pt x="411" y="151"/>
                  </a:lnTo>
                  <a:lnTo>
                    <a:pt x="416" y="168"/>
                  </a:lnTo>
                  <a:lnTo>
                    <a:pt x="418" y="185"/>
                  </a:lnTo>
                  <a:lnTo>
                    <a:pt x="418" y="185"/>
                  </a:lnTo>
                  <a:lnTo>
                    <a:pt x="411" y="161"/>
                  </a:lnTo>
                  <a:lnTo>
                    <a:pt x="399" y="139"/>
                  </a:lnTo>
                  <a:lnTo>
                    <a:pt x="385" y="118"/>
                  </a:lnTo>
                  <a:lnTo>
                    <a:pt x="368" y="98"/>
                  </a:lnTo>
                  <a:lnTo>
                    <a:pt x="368" y="98"/>
                  </a:lnTo>
                  <a:close/>
                </a:path>
              </a:pathLst>
            </a:custGeom>
            <a:solidFill>
              <a:srgbClr val="C6E2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857224" y="635324"/>
            <a:ext cx="7429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58578" y="1186243"/>
            <a:ext cx="1721238" cy="3534974"/>
            <a:chOff x="458580" y="1241001"/>
            <a:chExt cx="1721238" cy="3425694"/>
          </a:xfrm>
        </p:grpSpPr>
        <p:sp>
          <p:nvSpPr>
            <p:cNvPr id="101" name="Google Shape;101;p14"/>
            <p:cNvSpPr/>
            <p:nvPr/>
          </p:nvSpPr>
          <p:spPr>
            <a:xfrm>
              <a:off x="571472" y="3143254"/>
              <a:ext cx="15079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Siqi Wang</a:t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94134" y="4500575"/>
              <a:ext cx="89092" cy="166120"/>
            </a:xfrm>
            <a:custGeom>
              <a:rect b="b" l="l" r="r" t="t"/>
              <a:pathLst>
                <a:path extrusionOk="0" h="360" w="200">
                  <a:moveTo>
                    <a:pt x="200" y="62"/>
                  </a:moveTo>
                  <a:cubicBezTo>
                    <a:pt x="143" y="62"/>
                    <a:pt x="143" y="62"/>
                    <a:pt x="143" y="62"/>
                  </a:cubicBezTo>
                  <a:cubicBezTo>
                    <a:pt x="136" y="62"/>
                    <a:pt x="128" y="71"/>
                    <a:pt x="128" y="83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360"/>
                    <a:pt x="128" y="360"/>
                    <a:pt x="128" y="360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1" y="183"/>
                    <a:pt x="61" y="183"/>
                    <a:pt x="61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1" y="40"/>
                    <a:pt x="95" y="0"/>
                    <a:pt x="143" y="0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200" y="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731965" y="4500576"/>
              <a:ext cx="186596" cy="166118"/>
            </a:xfrm>
            <a:custGeom>
              <a:rect b="b" l="l" r="r" t="t"/>
              <a:pathLst>
                <a:path extrusionOk="0" h="299" w="368">
                  <a:moveTo>
                    <a:pt x="368" y="36"/>
                  </a:moveTo>
                  <a:cubicBezTo>
                    <a:pt x="354" y="42"/>
                    <a:pt x="340" y="46"/>
                    <a:pt x="324" y="48"/>
                  </a:cubicBezTo>
                  <a:cubicBezTo>
                    <a:pt x="340" y="38"/>
                    <a:pt x="352" y="24"/>
                    <a:pt x="358" y="6"/>
                  </a:cubicBezTo>
                  <a:cubicBezTo>
                    <a:pt x="343" y="15"/>
                    <a:pt x="327" y="21"/>
                    <a:pt x="310" y="24"/>
                  </a:cubicBezTo>
                  <a:cubicBezTo>
                    <a:pt x="296" y="10"/>
                    <a:pt x="276" y="0"/>
                    <a:pt x="255" y="0"/>
                  </a:cubicBezTo>
                  <a:cubicBezTo>
                    <a:pt x="213" y="0"/>
                    <a:pt x="179" y="34"/>
                    <a:pt x="179" y="76"/>
                  </a:cubicBezTo>
                  <a:cubicBezTo>
                    <a:pt x="179" y="82"/>
                    <a:pt x="180" y="88"/>
                    <a:pt x="181" y="93"/>
                  </a:cubicBezTo>
                  <a:cubicBezTo>
                    <a:pt x="118" y="90"/>
                    <a:pt x="63" y="60"/>
                    <a:pt x="25" y="14"/>
                  </a:cubicBezTo>
                  <a:cubicBezTo>
                    <a:pt x="19" y="25"/>
                    <a:pt x="15" y="38"/>
                    <a:pt x="15" y="52"/>
                  </a:cubicBezTo>
                  <a:cubicBezTo>
                    <a:pt x="15" y="78"/>
                    <a:pt x="28" y="101"/>
                    <a:pt x="49" y="115"/>
                  </a:cubicBezTo>
                  <a:cubicBezTo>
                    <a:pt x="36" y="115"/>
                    <a:pt x="25" y="111"/>
                    <a:pt x="15" y="106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43"/>
                    <a:pt x="41" y="174"/>
                    <a:pt x="75" y="181"/>
                  </a:cubicBezTo>
                  <a:cubicBezTo>
                    <a:pt x="69" y="182"/>
                    <a:pt x="62" y="183"/>
                    <a:pt x="55" y="183"/>
                  </a:cubicBezTo>
                  <a:cubicBezTo>
                    <a:pt x="50" y="183"/>
                    <a:pt x="46" y="183"/>
                    <a:pt x="41" y="182"/>
                  </a:cubicBezTo>
                  <a:cubicBezTo>
                    <a:pt x="51" y="212"/>
                    <a:pt x="78" y="234"/>
                    <a:pt x="111" y="234"/>
                  </a:cubicBezTo>
                  <a:cubicBezTo>
                    <a:pt x="86" y="254"/>
                    <a:pt x="53" y="267"/>
                    <a:pt x="18" y="267"/>
                  </a:cubicBezTo>
                  <a:cubicBezTo>
                    <a:pt x="12" y="267"/>
                    <a:pt x="6" y="266"/>
                    <a:pt x="0" y="265"/>
                  </a:cubicBezTo>
                  <a:cubicBezTo>
                    <a:pt x="33" y="287"/>
                    <a:pt x="73" y="299"/>
                    <a:pt x="115" y="299"/>
                  </a:cubicBezTo>
                  <a:cubicBezTo>
                    <a:pt x="254" y="299"/>
                    <a:pt x="330" y="184"/>
                    <a:pt x="330" y="85"/>
                  </a:cubicBezTo>
                  <a:cubicBezTo>
                    <a:pt x="330" y="81"/>
                    <a:pt x="330" y="78"/>
                    <a:pt x="330" y="75"/>
                  </a:cubicBezTo>
                  <a:cubicBezTo>
                    <a:pt x="345" y="64"/>
                    <a:pt x="358" y="51"/>
                    <a:pt x="368" y="3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1229526" y="4500122"/>
              <a:ext cx="161270" cy="161270"/>
            </a:xfrm>
            <a:custGeom>
              <a:rect b="b" l="l" r="r" t="t"/>
              <a:pathLst>
                <a:path extrusionOk="0" h="344" w="344">
                  <a:moveTo>
                    <a:pt x="276" y="172"/>
                  </a:moveTo>
                  <a:cubicBezTo>
                    <a:pt x="276" y="229"/>
                    <a:pt x="230" y="276"/>
                    <a:pt x="172" y="276"/>
                  </a:cubicBezTo>
                  <a:cubicBezTo>
                    <a:pt x="115" y="276"/>
                    <a:pt x="68" y="229"/>
                    <a:pt x="68" y="172"/>
                  </a:cubicBezTo>
                  <a:cubicBezTo>
                    <a:pt x="68" y="165"/>
                    <a:pt x="69" y="158"/>
                    <a:pt x="7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320"/>
                    <a:pt x="24" y="344"/>
                    <a:pt x="54" y="344"/>
                  </a:cubicBezTo>
                  <a:cubicBezTo>
                    <a:pt x="290" y="344"/>
                    <a:pt x="290" y="344"/>
                    <a:pt x="290" y="344"/>
                  </a:cubicBezTo>
                  <a:cubicBezTo>
                    <a:pt x="320" y="344"/>
                    <a:pt x="344" y="320"/>
                    <a:pt x="344" y="290"/>
                  </a:cubicBezTo>
                  <a:cubicBezTo>
                    <a:pt x="344" y="152"/>
                    <a:pt x="344" y="152"/>
                    <a:pt x="344" y="152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6" y="158"/>
                    <a:pt x="276" y="165"/>
                    <a:pt x="276" y="172"/>
                  </a:cubicBezTo>
                  <a:close/>
                  <a:moveTo>
                    <a:pt x="290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106" y="85"/>
                    <a:pt x="137" y="68"/>
                    <a:pt x="172" y="68"/>
                  </a:cubicBezTo>
                  <a:cubicBezTo>
                    <a:pt x="207" y="68"/>
                    <a:pt x="238" y="85"/>
                    <a:pt x="257" y="112"/>
                  </a:cubicBezTo>
                  <a:cubicBezTo>
                    <a:pt x="344" y="112"/>
                    <a:pt x="344" y="112"/>
                    <a:pt x="344" y="112"/>
                  </a:cubicBezTo>
                  <a:cubicBezTo>
                    <a:pt x="344" y="54"/>
                    <a:pt x="344" y="54"/>
                    <a:pt x="344" y="54"/>
                  </a:cubicBezTo>
                  <a:cubicBezTo>
                    <a:pt x="344" y="24"/>
                    <a:pt x="320" y="0"/>
                    <a:pt x="290" y="0"/>
                  </a:cubicBezTo>
                  <a:close/>
                  <a:moveTo>
                    <a:pt x="317" y="66"/>
                  </a:moveTo>
                  <a:cubicBezTo>
                    <a:pt x="317" y="72"/>
                    <a:pt x="312" y="76"/>
                    <a:pt x="307" y="76"/>
                  </a:cubicBezTo>
                  <a:cubicBezTo>
                    <a:pt x="278" y="76"/>
                    <a:pt x="278" y="76"/>
                    <a:pt x="278" y="76"/>
                  </a:cubicBezTo>
                  <a:cubicBezTo>
                    <a:pt x="273" y="76"/>
                    <a:pt x="269" y="72"/>
                    <a:pt x="269" y="66"/>
                  </a:cubicBezTo>
                  <a:cubicBezTo>
                    <a:pt x="269" y="37"/>
                    <a:pt x="269" y="37"/>
                    <a:pt x="269" y="37"/>
                  </a:cubicBezTo>
                  <a:cubicBezTo>
                    <a:pt x="269" y="32"/>
                    <a:pt x="273" y="28"/>
                    <a:pt x="278" y="28"/>
                  </a:cubicBezTo>
                  <a:cubicBezTo>
                    <a:pt x="307" y="28"/>
                    <a:pt x="307" y="28"/>
                    <a:pt x="307" y="28"/>
                  </a:cubicBezTo>
                  <a:cubicBezTo>
                    <a:pt x="312" y="28"/>
                    <a:pt x="317" y="32"/>
                    <a:pt x="317" y="37"/>
                  </a:cubicBezTo>
                  <a:lnTo>
                    <a:pt x="317" y="66"/>
                  </a:lnTo>
                  <a:close/>
                  <a:moveTo>
                    <a:pt x="236" y="172"/>
                  </a:moveTo>
                  <a:cubicBezTo>
                    <a:pt x="236" y="137"/>
                    <a:pt x="208" y="108"/>
                    <a:pt x="172" y="108"/>
                  </a:cubicBezTo>
                  <a:cubicBezTo>
                    <a:pt x="137" y="108"/>
                    <a:pt x="108" y="137"/>
                    <a:pt x="108" y="172"/>
                  </a:cubicBezTo>
                  <a:cubicBezTo>
                    <a:pt x="108" y="207"/>
                    <a:pt x="137" y="236"/>
                    <a:pt x="172" y="236"/>
                  </a:cubicBezTo>
                  <a:cubicBezTo>
                    <a:pt x="208" y="236"/>
                    <a:pt x="236" y="207"/>
                    <a:pt x="236" y="17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58580" y="1241001"/>
              <a:ext cx="1721238" cy="1721238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71483" y="3500450"/>
              <a:ext cx="1500300" cy="10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A5A5A5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Master student of biostatistics in the Columbia University Mailman School of Public Health</a:t>
              </a:r>
              <a:endParaRPr sz="1100"/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2748931" y="1125825"/>
            <a:ext cx="1721100" cy="3655801"/>
            <a:chOff x="2744621" y="1197864"/>
            <a:chExt cx="1721100" cy="3468831"/>
          </a:xfrm>
        </p:grpSpPr>
        <p:sp>
          <p:nvSpPr>
            <p:cNvPr id="108" name="Google Shape;108;p14"/>
            <p:cNvSpPr/>
            <p:nvPr/>
          </p:nvSpPr>
          <p:spPr>
            <a:xfrm>
              <a:off x="2744621" y="1197864"/>
              <a:ext cx="1721100" cy="172110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928926" y="3143254"/>
              <a:ext cx="14093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Xinyi Shang</a:t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080150" y="4500575"/>
              <a:ext cx="89092" cy="166120"/>
            </a:xfrm>
            <a:custGeom>
              <a:rect b="b" l="l" r="r" t="t"/>
              <a:pathLst>
                <a:path extrusionOk="0" h="360" w="200">
                  <a:moveTo>
                    <a:pt x="200" y="62"/>
                  </a:moveTo>
                  <a:cubicBezTo>
                    <a:pt x="143" y="62"/>
                    <a:pt x="143" y="62"/>
                    <a:pt x="143" y="62"/>
                  </a:cubicBezTo>
                  <a:cubicBezTo>
                    <a:pt x="136" y="62"/>
                    <a:pt x="128" y="71"/>
                    <a:pt x="128" y="83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360"/>
                    <a:pt x="128" y="360"/>
                    <a:pt x="128" y="360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1" y="183"/>
                    <a:pt x="61" y="183"/>
                    <a:pt x="61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1" y="40"/>
                    <a:pt x="95" y="0"/>
                    <a:pt x="143" y="0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200" y="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4017981" y="4500576"/>
              <a:ext cx="186596" cy="166118"/>
            </a:xfrm>
            <a:custGeom>
              <a:rect b="b" l="l" r="r" t="t"/>
              <a:pathLst>
                <a:path extrusionOk="0" h="299" w="368">
                  <a:moveTo>
                    <a:pt x="368" y="36"/>
                  </a:moveTo>
                  <a:cubicBezTo>
                    <a:pt x="354" y="42"/>
                    <a:pt x="340" y="46"/>
                    <a:pt x="324" y="48"/>
                  </a:cubicBezTo>
                  <a:cubicBezTo>
                    <a:pt x="340" y="38"/>
                    <a:pt x="352" y="24"/>
                    <a:pt x="358" y="6"/>
                  </a:cubicBezTo>
                  <a:cubicBezTo>
                    <a:pt x="343" y="15"/>
                    <a:pt x="327" y="21"/>
                    <a:pt x="310" y="24"/>
                  </a:cubicBezTo>
                  <a:cubicBezTo>
                    <a:pt x="296" y="10"/>
                    <a:pt x="276" y="0"/>
                    <a:pt x="255" y="0"/>
                  </a:cubicBezTo>
                  <a:cubicBezTo>
                    <a:pt x="213" y="0"/>
                    <a:pt x="179" y="34"/>
                    <a:pt x="179" y="76"/>
                  </a:cubicBezTo>
                  <a:cubicBezTo>
                    <a:pt x="179" y="82"/>
                    <a:pt x="180" y="88"/>
                    <a:pt x="181" y="93"/>
                  </a:cubicBezTo>
                  <a:cubicBezTo>
                    <a:pt x="118" y="90"/>
                    <a:pt x="63" y="60"/>
                    <a:pt x="25" y="14"/>
                  </a:cubicBezTo>
                  <a:cubicBezTo>
                    <a:pt x="19" y="25"/>
                    <a:pt x="15" y="38"/>
                    <a:pt x="15" y="52"/>
                  </a:cubicBezTo>
                  <a:cubicBezTo>
                    <a:pt x="15" y="78"/>
                    <a:pt x="28" y="101"/>
                    <a:pt x="49" y="115"/>
                  </a:cubicBezTo>
                  <a:cubicBezTo>
                    <a:pt x="36" y="115"/>
                    <a:pt x="25" y="111"/>
                    <a:pt x="15" y="106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43"/>
                    <a:pt x="41" y="174"/>
                    <a:pt x="75" y="181"/>
                  </a:cubicBezTo>
                  <a:cubicBezTo>
                    <a:pt x="69" y="182"/>
                    <a:pt x="62" y="183"/>
                    <a:pt x="55" y="183"/>
                  </a:cubicBezTo>
                  <a:cubicBezTo>
                    <a:pt x="50" y="183"/>
                    <a:pt x="46" y="183"/>
                    <a:pt x="41" y="182"/>
                  </a:cubicBezTo>
                  <a:cubicBezTo>
                    <a:pt x="51" y="212"/>
                    <a:pt x="78" y="234"/>
                    <a:pt x="111" y="234"/>
                  </a:cubicBezTo>
                  <a:cubicBezTo>
                    <a:pt x="86" y="254"/>
                    <a:pt x="53" y="267"/>
                    <a:pt x="18" y="267"/>
                  </a:cubicBezTo>
                  <a:cubicBezTo>
                    <a:pt x="12" y="267"/>
                    <a:pt x="6" y="266"/>
                    <a:pt x="0" y="265"/>
                  </a:cubicBezTo>
                  <a:cubicBezTo>
                    <a:pt x="33" y="287"/>
                    <a:pt x="73" y="299"/>
                    <a:pt x="115" y="299"/>
                  </a:cubicBezTo>
                  <a:cubicBezTo>
                    <a:pt x="254" y="299"/>
                    <a:pt x="330" y="184"/>
                    <a:pt x="330" y="85"/>
                  </a:cubicBezTo>
                  <a:cubicBezTo>
                    <a:pt x="330" y="81"/>
                    <a:pt x="330" y="78"/>
                    <a:pt x="330" y="75"/>
                  </a:cubicBezTo>
                  <a:cubicBezTo>
                    <a:pt x="345" y="64"/>
                    <a:pt x="358" y="51"/>
                    <a:pt x="368" y="3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515542" y="4500122"/>
              <a:ext cx="161270" cy="161270"/>
            </a:xfrm>
            <a:custGeom>
              <a:rect b="b" l="l" r="r" t="t"/>
              <a:pathLst>
                <a:path extrusionOk="0" h="344" w="344">
                  <a:moveTo>
                    <a:pt x="276" y="172"/>
                  </a:moveTo>
                  <a:cubicBezTo>
                    <a:pt x="276" y="229"/>
                    <a:pt x="230" y="276"/>
                    <a:pt x="172" y="276"/>
                  </a:cubicBezTo>
                  <a:cubicBezTo>
                    <a:pt x="115" y="276"/>
                    <a:pt x="68" y="229"/>
                    <a:pt x="68" y="172"/>
                  </a:cubicBezTo>
                  <a:cubicBezTo>
                    <a:pt x="68" y="165"/>
                    <a:pt x="69" y="158"/>
                    <a:pt x="7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320"/>
                    <a:pt x="24" y="344"/>
                    <a:pt x="54" y="344"/>
                  </a:cubicBezTo>
                  <a:cubicBezTo>
                    <a:pt x="290" y="344"/>
                    <a:pt x="290" y="344"/>
                    <a:pt x="290" y="344"/>
                  </a:cubicBezTo>
                  <a:cubicBezTo>
                    <a:pt x="320" y="344"/>
                    <a:pt x="344" y="320"/>
                    <a:pt x="344" y="290"/>
                  </a:cubicBezTo>
                  <a:cubicBezTo>
                    <a:pt x="344" y="152"/>
                    <a:pt x="344" y="152"/>
                    <a:pt x="344" y="152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6" y="158"/>
                    <a:pt x="276" y="165"/>
                    <a:pt x="276" y="172"/>
                  </a:cubicBezTo>
                  <a:close/>
                  <a:moveTo>
                    <a:pt x="290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106" y="85"/>
                    <a:pt x="137" y="68"/>
                    <a:pt x="172" y="68"/>
                  </a:cubicBezTo>
                  <a:cubicBezTo>
                    <a:pt x="207" y="68"/>
                    <a:pt x="238" y="85"/>
                    <a:pt x="257" y="112"/>
                  </a:cubicBezTo>
                  <a:cubicBezTo>
                    <a:pt x="344" y="112"/>
                    <a:pt x="344" y="112"/>
                    <a:pt x="344" y="112"/>
                  </a:cubicBezTo>
                  <a:cubicBezTo>
                    <a:pt x="344" y="54"/>
                    <a:pt x="344" y="54"/>
                    <a:pt x="344" y="54"/>
                  </a:cubicBezTo>
                  <a:cubicBezTo>
                    <a:pt x="344" y="24"/>
                    <a:pt x="320" y="0"/>
                    <a:pt x="290" y="0"/>
                  </a:cubicBezTo>
                  <a:close/>
                  <a:moveTo>
                    <a:pt x="317" y="66"/>
                  </a:moveTo>
                  <a:cubicBezTo>
                    <a:pt x="317" y="72"/>
                    <a:pt x="312" y="76"/>
                    <a:pt x="307" y="76"/>
                  </a:cubicBezTo>
                  <a:cubicBezTo>
                    <a:pt x="278" y="76"/>
                    <a:pt x="278" y="76"/>
                    <a:pt x="278" y="76"/>
                  </a:cubicBezTo>
                  <a:cubicBezTo>
                    <a:pt x="273" y="76"/>
                    <a:pt x="269" y="72"/>
                    <a:pt x="269" y="66"/>
                  </a:cubicBezTo>
                  <a:cubicBezTo>
                    <a:pt x="269" y="37"/>
                    <a:pt x="269" y="37"/>
                    <a:pt x="269" y="37"/>
                  </a:cubicBezTo>
                  <a:cubicBezTo>
                    <a:pt x="269" y="32"/>
                    <a:pt x="273" y="28"/>
                    <a:pt x="278" y="28"/>
                  </a:cubicBezTo>
                  <a:cubicBezTo>
                    <a:pt x="307" y="28"/>
                    <a:pt x="307" y="28"/>
                    <a:pt x="307" y="28"/>
                  </a:cubicBezTo>
                  <a:cubicBezTo>
                    <a:pt x="312" y="28"/>
                    <a:pt x="317" y="32"/>
                    <a:pt x="317" y="37"/>
                  </a:cubicBezTo>
                  <a:lnTo>
                    <a:pt x="317" y="66"/>
                  </a:lnTo>
                  <a:close/>
                  <a:moveTo>
                    <a:pt x="236" y="172"/>
                  </a:moveTo>
                  <a:cubicBezTo>
                    <a:pt x="236" y="137"/>
                    <a:pt x="208" y="108"/>
                    <a:pt x="172" y="108"/>
                  </a:cubicBezTo>
                  <a:cubicBezTo>
                    <a:pt x="137" y="108"/>
                    <a:pt x="108" y="137"/>
                    <a:pt x="108" y="172"/>
                  </a:cubicBezTo>
                  <a:cubicBezTo>
                    <a:pt x="108" y="207"/>
                    <a:pt x="137" y="236"/>
                    <a:pt x="172" y="236"/>
                  </a:cubicBezTo>
                  <a:cubicBezTo>
                    <a:pt x="208" y="236"/>
                    <a:pt x="236" y="207"/>
                    <a:pt x="236" y="17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857500" y="3500433"/>
              <a:ext cx="1500300" cy="9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100">
                  <a:solidFill>
                    <a:srgbClr val="A5A5A5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Master student of biostatistics in the Columbia University Mailman School of Public Health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4889825" y="1240876"/>
            <a:ext cx="1721238" cy="3425694"/>
            <a:chOff x="4889825" y="1241001"/>
            <a:chExt cx="1721238" cy="3425694"/>
          </a:xfrm>
        </p:grpSpPr>
        <p:sp>
          <p:nvSpPr>
            <p:cNvPr id="115" name="Google Shape;115;p14"/>
            <p:cNvSpPr/>
            <p:nvPr/>
          </p:nvSpPr>
          <p:spPr>
            <a:xfrm>
              <a:off x="4889825" y="1241001"/>
              <a:ext cx="1721238" cy="1721238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5000628" y="3143254"/>
              <a:ext cx="15167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Huachen Shan</a:t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223290" y="4500575"/>
              <a:ext cx="89092" cy="166120"/>
            </a:xfrm>
            <a:custGeom>
              <a:rect b="b" l="l" r="r" t="t"/>
              <a:pathLst>
                <a:path extrusionOk="0" h="360" w="200">
                  <a:moveTo>
                    <a:pt x="200" y="62"/>
                  </a:moveTo>
                  <a:cubicBezTo>
                    <a:pt x="143" y="62"/>
                    <a:pt x="143" y="62"/>
                    <a:pt x="143" y="62"/>
                  </a:cubicBezTo>
                  <a:cubicBezTo>
                    <a:pt x="136" y="62"/>
                    <a:pt x="128" y="71"/>
                    <a:pt x="128" y="83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360"/>
                    <a:pt x="128" y="360"/>
                    <a:pt x="128" y="360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1" y="183"/>
                    <a:pt x="61" y="183"/>
                    <a:pt x="61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1" y="40"/>
                    <a:pt x="95" y="0"/>
                    <a:pt x="143" y="0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200" y="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6161121" y="4500576"/>
              <a:ext cx="186596" cy="166118"/>
            </a:xfrm>
            <a:custGeom>
              <a:rect b="b" l="l" r="r" t="t"/>
              <a:pathLst>
                <a:path extrusionOk="0" h="299" w="368">
                  <a:moveTo>
                    <a:pt x="368" y="36"/>
                  </a:moveTo>
                  <a:cubicBezTo>
                    <a:pt x="354" y="42"/>
                    <a:pt x="340" y="46"/>
                    <a:pt x="324" y="48"/>
                  </a:cubicBezTo>
                  <a:cubicBezTo>
                    <a:pt x="340" y="38"/>
                    <a:pt x="352" y="24"/>
                    <a:pt x="358" y="6"/>
                  </a:cubicBezTo>
                  <a:cubicBezTo>
                    <a:pt x="343" y="15"/>
                    <a:pt x="327" y="21"/>
                    <a:pt x="310" y="24"/>
                  </a:cubicBezTo>
                  <a:cubicBezTo>
                    <a:pt x="296" y="10"/>
                    <a:pt x="276" y="0"/>
                    <a:pt x="255" y="0"/>
                  </a:cubicBezTo>
                  <a:cubicBezTo>
                    <a:pt x="213" y="0"/>
                    <a:pt x="179" y="34"/>
                    <a:pt x="179" y="76"/>
                  </a:cubicBezTo>
                  <a:cubicBezTo>
                    <a:pt x="179" y="82"/>
                    <a:pt x="180" y="88"/>
                    <a:pt x="181" y="93"/>
                  </a:cubicBezTo>
                  <a:cubicBezTo>
                    <a:pt x="118" y="90"/>
                    <a:pt x="63" y="60"/>
                    <a:pt x="25" y="14"/>
                  </a:cubicBezTo>
                  <a:cubicBezTo>
                    <a:pt x="19" y="25"/>
                    <a:pt x="15" y="38"/>
                    <a:pt x="15" y="52"/>
                  </a:cubicBezTo>
                  <a:cubicBezTo>
                    <a:pt x="15" y="78"/>
                    <a:pt x="28" y="101"/>
                    <a:pt x="49" y="115"/>
                  </a:cubicBezTo>
                  <a:cubicBezTo>
                    <a:pt x="36" y="115"/>
                    <a:pt x="25" y="111"/>
                    <a:pt x="15" y="106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43"/>
                    <a:pt x="41" y="174"/>
                    <a:pt x="75" y="181"/>
                  </a:cubicBezTo>
                  <a:cubicBezTo>
                    <a:pt x="69" y="182"/>
                    <a:pt x="62" y="183"/>
                    <a:pt x="55" y="183"/>
                  </a:cubicBezTo>
                  <a:cubicBezTo>
                    <a:pt x="50" y="183"/>
                    <a:pt x="46" y="183"/>
                    <a:pt x="41" y="182"/>
                  </a:cubicBezTo>
                  <a:cubicBezTo>
                    <a:pt x="51" y="212"/>
                    <a:pt x="78" y="234"/>
                    <a:pt x="111" y="234"/>
                  </a:cubicBezTo>
                  <a:cubicBezTo>
                    <a:pt x="86" y="254"/>
                    <a:pt x="53" y="267"/>
                    <a:pt x="18" y="267"/>
                  </a:cubicBezTo>
                  <a:cubicBezTo>
                    <a:pt x="12" y="267"/>
                    <a:pt x="6" y="266"/>
                    <a:pt x="0" y="265"/>
                  </a:cubicBezTo>
                  <a:cubicBezTo>
                    <a:pt x="33" y="287"/>
                    <a:pt x="73" y="299"/>
                    <a:pt x="115" y="299"/>
                  </a:cubicBezTo>
                  <a:cubicBezTo>
                    <a:pt x="254" y="299"/>
                    <a:pt x="330" y="184"/>
                    <a:pt x="330" y="85"/>
                  </a:cubicBezTo>
                  <a:cubicBezTo>
                    <a:pt x="330" y="81"/>
                    <a:pt x="330" y="78"/>
                    <a:pt x="330" y="75"/>
                  </a:cubicBezTo>
                  <a:cubicBezTo>
                    <a:pt x="345" y="64"/>
                    <a:pt x="358" y="51"/>
                    <a:pt x="368" y="3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5658682" y="4500122"/>
              <a:ext cx="161270" cy="161270"/>
            </a:xfrm>
            <a:custGeom>
              <a:rect b="b" l="l" r="r" t="t"/>
              <a:pathLst>
                <a:path extrusionOk="0" h="344" w="344">
                  <a:moveTo>
                    <a:pt x="276" y="172"/>
                  </a:moveTo>
                  <a:cubicBezTo>
                    <a:pt x="276" y="229"/>
                    <a:pt x="230" y="276"/>
                    <a:pt x="172" y="276"/>
                  </a:cubicBezTo>
                  <a:cubicBezTo>
                    <a:pt x="115" y="276"/>
                    <a:pt x="68" y="229"/>
                    <a:pt x="68" y="172"/>
                  </a:cubicBezTo>
                  <a:cubicBezTo>
                    <a:pt x="68" y="165"/>
                    <a:pt x="69" y="158"/>
                    <a:pt x="7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320"/>
                    <a:pt x="24" y="344"/>
                    <a:pt x="54" y="344"/>
                  </a:cubicBezTo>
                  <a:cubicBezTo>
                    <a:pt x="290" y="344"/>
                    <a:pt x="290" y="344"/>
                    <a:pt x="290" y="344"/>
                  </a:cubicBezTo>
                  <a:cubicBezTo>
                    <a:pt x="320" y="344"/>
                    <a:pt x="344" y="320"/>
                    <a:pt x="344" y="290"/>
                  </a:cubicBezTo>
                  <a:cubicBezTo>
                    <a:pt x="344" y="152"/>
                    <a:pt x="344" y="152"/>
                    <a:pt x="344" y="152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6" y="158"/>
                    <a:pt x="276" y="165"/>
                    <a:pt x="276" y="172"/>
                  </a:cubicBezTo>
                  <a:close/>
                  <a:moveTo>
                    <a:pt x="290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106" y="85"/>
                    <a:pt x="137" y="68"/>
                    <a:pt x="172" y="68"/>
                  </a:cubicBezTo>
                  <a:cubicBezTo>
                    <a:pt x="207" y="68"/>
                    <a:pt x="238" y="85"/>
                    <a:pt x="257" y="112"/>
                  </a:cubicBezTo>
                  <a:cubicBezTo>
                    <a:pt x="344" y="112"/>
                    <a:pt x="344" y="112"/>
                    <a:pt x="344" y="112"/>
                  </a:cubicBezTo>
                  <a:cubicBezTo>
                    <a:pt x="344" y="54"/>
                    <a:pt x="344" y="54"/>
                    <a:pt x="344" y="54"/>
                  </a:cubicBezTo>
                  <a:cubicBezTo>
                    <a:pt x="344" y="24"/>
                    <a:pt x="320" y="0"/>
                    <a:pt x="290" y="0"/>
                  </a:cubicBezTo>
                  <a:close/>
                  <a:moveTo>
                    <a:pt x="317" y="66"/>
                  </a:moveTo>
                  <a:cubicBezTo>
                    <a:pt x="317" y="72"/>
                    <a:pt x="312" y="76"/>
                    <a:pt x="307" y="76"/>
                  </a:cubicBezTo>
                  <a:cubicBezTo>
                    <a:pt x="278" y="76"/>
                    <a:pt x="278" y="76"/>
                    <a:pt x="278" y="76"/>
                  </a:cubicBezTo>
                  <a:cubicBezTo>
                    <a:pt x="273" y="76"/>
                    <a:pt x="269" y="72"/>
                    <a:pt x="269" y="66"/>
                  </a:cubicBezTo>
                  <a:cubicBezTo>
                    <a:pt x="269" y="37"/>
                    <a:pt x="269" y="37"/>
                    <a:pt x="269" y="37"/>
                  </a:cubicBezTo>
                  <a:cubicBezTo>
                    <a:pt x="269" y="32"/>
                    <a:pt x="273" y="28"/>
                    <a:pt x="278" y="28"/>
                  </a:cubicBezTo>
                  <a:cubicBezTo>
                    <a:pt x="307" y="28"/>
                    <a:pt x="307" y="28"/>
                    <a:pt x="307" y="28"/>
                  </a:cubicBezTo>
                  <a:cubicBezTo>
                    <a:pt x="312" y="28"/>
                    <a:pt x="317" y="32"/>
                    <a:pt x="317" y="37"/>
                  </a:cubicBezTo>
                  <a:lnTo>
                    <a:pt x="317" y="66"/>
                  </a:lnTo>
                  <a:close/>
                  <a:moveTo>
                    <a:pt x="236" y="172"/>
                  </a:moveTo>
                  <a:cubicBezTo>
                    <a:pt x="236" y="137"/>
                    <a:pt x="208" y="108"/>
                    <a:pt x="172" y="108"/>
                  </a:cubicBezTo>
                  <a:cubicBezTo>
                    <a:pt x="137" y="108"/>
                    <a:pt x="108" y="137"/>
                    <a:pt x="108" y="172"/>
                  </a:cubicBezTo>
                  <a:cubicBezTo>
                    <a:pt x="108" y="207"/>
                    <a:pt x="137" y="236"/>
                    <a:pt x="172" y="236"/>
                  </a:cubicBezTo>
                  <a:cubicBezTo>
                    <a:pt x="208" y="236"/>
                    <a:pt x="236" y="207"/>
                    <a:pt x="236" y="17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5000625" y="3500452"/>
              <a:ext cx="1500300" cy="11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100">
                  <a:solidFill>
                    <a:srgbClr val="A5A5A5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Master student of biostatistics in the Columbia University Mailman School of Public Health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8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857224" y="142876"/>
            <a:ext cx="7429500" cy="492300"/>
            <a:chOff x="857224" y="142876"/>
            <a:chExt cx="7429500" cy="492300"/>
          </a:xfrm>
        </p:grpSpPr>
        <p:sp>
          <p:nvSpPr>
            <p:cNvPr id="122" name="Google Shape;122;p14"/>
            <p:cNvSpPr/>
            <p:nvPr/>
          </p:nvSpPr>
          <p:spPr>
            <a:xfrm>
              <a:off x="857224" y="142876"/>
              <a:ext cx="74295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BFBFBF"/>
                  </a:solidFill>
                  <a:latin typeface="Open Sans"/>
                  <a:ea typeface="Open Sans"/>
                  <a:cs typeface="Open Sans"/>
                  <a:sym typeface="Open Sans"/>
                </a:rPr>
                <a:t> Team </a:t>
              </a:r>
              <a:r>
                <a:rPr lang="en-US" sz="2600">
                  <a:solidFill>
                    <a:srgbClr val="BFBFBF"/>
                  </a:solidFill>
                  <a:latin typeface="Open Sans"/>
                  <a:ea typeface="Open Sans"/>
                  <a:cs typeface="Open Sans"/>
                  <a:sym typeface="Open Sans"/>
                </a:rPr>
                <a:t>Members</a:t>
              </a:r>
              <a:endParaRPr sz="26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3" name="Google Shape;123;p14"/>
            <p:cNvCxnSpPr/>
            <p:nvPr/>
          </p:nvCxnSpPr>
          <p:spPr>
            <a:xfrm rot="5400000">
              <a:off x="2571824" y="385537"/>
              <a:ext cx="286500" cy="12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14"/>
            <p:cNvCxnSpPr/>
            <p:nvPr/>
          </p:nvCxnSpPr>
          <p:spPr>
            <a:xfrm rot="5400000">
              <a:off x="6286600" y="385537"/>
              <a:ext cx="286500" cy="12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5" name="Google Shape;125;p14"/>
          <p:cNvGrpSpPr/>
          <p:nvPr/>
        </p:nvGrpSpPr>
        <p:grpSpPr>
          <a:xfrm>
            <a:off x="7030876" y="1241001"/>
            <a:ext cx="1721238" cy="3425694"/>
            <a:chOff x="7030876" y="1241001"/>
            <a:chExt cx="1721238" cy="3425694"/>
          </a:xfrm>
        </p:grpSpPr>
        <p:sp>
          <p:nvSpPr>
            <p:cNvPr id="126" name="Google Shape;126;p14"/>
            <p:cNvSpPr/>
            <p:nvPr/>
          </p:nvSpPr>
          <p:spPr>
            <a:xfrm>
              <a:off x="7030876" y="1241001"/>
              <a:ext cx="1721238" cy="1721238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215206" y="3143254"/>
              <a:ext cx="13131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Zhiheng Shi</a:t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7366430" y="4500575"/>
              <a:ext cx="89092" cy="166120"/>
            </a:xfrm>
            <a:custGeom>
              <a:rect b="b" l="l" r="r" t="t"/>
              <a:pathLst>
                <a:path extrusionOk="0" h="360" w="200">
                  <a:moveTo>
                    <a:pt x="200" y="62"/>
                  </a:moveTo>
                  <a:cubicBezTo>
                    <a:pt x="143" y="62"/>
                    <a:pt x="143" y="62"/>
                    <a:pt x="143" y="62"/>
                  </a:cubicBezTo>
                  <a:cubicBezTo>
                    <a:pt x="136" y="62"/>
                    <a:pt x="128" y="71"/>
                    <a:pt x="128" y="83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360"/>
                    <a:pt x="128" y="360"/>
                    <a:pt x="128" y="360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1" y="183"/>
                    <a:pt x="61" y="183"/>
                    <a:pt x="61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1" y="40"/>
                    <a:pt x="95" y="0"/>
                    <a:pt x="143" y="0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200" y="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8304261" y="4500576"/>
              <a:ext cx="186596" cy="166118"/>
            </a:xfrm>
            <a:custGeom>
              <a:rect b="b" l="l" r="r" t="t"/>
              <a:pathLst>
                <a:path extrusionOk="0" h="299" w="368">
                  <a:moveTo>
                    <a:pt x="368" y="36"/>
                  </a:moveTo>
                  <a:cubicBezTo>
                    <a:pt x="354" y="42"/>
                    <a:pt x="340" y="46"/>
                    <a:pt x="324" y="48"/>
                  </a:cubicBezTo>
                  <a:cubicBezTo>
                    <a:pt x="340" y="38"/>
                    <a:pt x="352" y="24"/>
                    <a:pt x="358" y="6"/>
                  </a:cubicBezTo>
                  <a:cubicBezTo>
                    <a:pt x="343" y="15"/>
                    <a:pt x="327" y="21"/>
                    <a:pt x="310" y="24"/>
                  </a:cubicBezTo>
                  <a:cubicBezTo>
                    <a:pt x="296" y="10"/>
                    <a:pt x="276" y="0"/>
                    <a:pt x="255" y="0"/>
                  </a:cubicBezTo>
                  <a:cubicBezTo>
                    <a:pt x="213" y="0"/>
                    <a:pt x="179" y="34"/>
                    <a:pt x="179" y="76"/>
                  </a:cubicBezTo>
                  <a:cubicBezTo>
                    <a:pt x="179" y="82"/>
                    <a:pt x="180" y="88"/>
                    <a:pt x="181" y="93"/>
                  </a:cubicBezTo>
                  <a:cubicBezTo>
                    <a:pt x="118" y="90"/>
                    <a:pt x="63" y="60"/>
                    <a:pt x="25" y="14"/>
                  </a:cubicBezTo>
                  <a:cubicBezTo>
                    <a:pt x="19" y="25"/>
                    <a:pt x="15" y="38"/>
                    <a:pt x="15" y="52"/>
                  </a:cubicBezTo>
                  <a:cubicBezTo>
                    <a:pt x="15" y="78"/>
                    <a:pt x="28" y="101"/>
                    <a:pt x="49" y="115"/>
                  </a:cubicBezTo>
                  <a:cubicBezTo>
                    <a:pt x="36" y="115"/>
                    <a:pt x="25" y="111"/>
                    <a:pt x="15" y="106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43"/>
                    <a:pt x="41" y="174"/>
                    <a:pt x="75" y="181"/>
                  </a:cubicBezTo>
                  <a:cubicBezTo>
                    <a:pt x="69" y="182"/>
                    <a:pt x="62" y="183"/>
                    <a:pt x="55" y="183"/>
                  </a:cubicBezTo>
                  <a:cubicBezTo>
                    <a:pt x="50" y="183"/>
                    <a:pt x="46" y="183"/>
                    <a:pt x="41" y="182"/>
                  </a:cubicBezTo>
                  <a:cubicBezTo>
                    <a:pt x="51" y="212"/>
                    <a:pt x="78" y="234"/>
                    <a:pt x="111" y="234"/>
                  </a:cubicBezTo>
                  <a:cubicBezTo>
                    <a:pt x="86" y="254"/>
                    <a:pt x="53" y="267"/>
                    <a:pt x="18" y="267"/>
                  </a:cubicBezTo>
                  <a:cubicBezTo>
                    <a:pt x="12" y="267"/>
                    <a:pt x="6" y="266"/>
                    <a:pt x="0" y="265"/>
                  </a:cubicBezTo>
                  <a:cubicBezTo>
                    <a:pt x="33" y="287"/>
                    <a:pt x="73" y="299"/>
                    <a:pt x="115" y="299"/>
                  </a:cubicBezTo>
                  <a:cubicBezTo>
                    <a:pt x="254" y="299"/>
                    <a:pt x="330" y="184"/>
                    <a:pt x="330" y="85"/>
                  </a:cubicBezTo>
                  <a:cubicBezTo>
                    <a:pt x="330" y="81"/>
                    <a:pt x="330" y="78"/>
                    <a:pt x="330" y="75"/>
                  </a:cubicBezTo>
                  <a:cubicBezTo>
                    <a:pt x="345" y="64"/>
                    <a:pt x="358" y="51"/>
                    <a:pt x="368" y="3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7801822" y="4500122"/>
              <a:ext cx="161270" cy="161270"/>
            </a:xfrm>
            <a:custGeom>
              <a:rect b="b" l="l" r="r" t="t"/>
              <a:pathLst>
                <a:path extrusionOk="0" h="344" w="344">
                  <a:moveTo>
                    <a:pt x="276" y="172"/>
                  </a:moveTo>
                  <a:cubicBezTo>
                    <a:pt x="276" y="229"/>
                    <a:pt x="230" y="276"/>
                    <a:pt x="172" y="276"/>
                  </a:cubicBezTo>
                  <a:cubicBezTo>
                    <a:pt x="115" y="276"/>
                    <a:pt x="68" y="229"/>
                    <a:pt x="68" y="172"/>
                  </a:cubicBezTo>
                  <a:cubicBezTo>
                    <a:pt x="68" y="165"/>
                    <a:pt x="69" y="158"/>
                    <a:pt x="7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320"/>
                    <a:pt x="24" y="344"/>
                    <a:pt x="54" y="344"/>
                  </a:cubicBezTo>
                  <a:cubicBezTo>
                    <a:pt x="290" y="344"/>
                    <a:pt x="290" y="344"/>
                    <a:pt x="290" y="344"/>
                  </a:cubicBezTo>
                  <a:cubicBezTo>
                    <a:pt x="320" y="344"/>
                    <a:pt x="344" y="320"/>
                    <a:pt x="344" y="290"/>
                  </a:cubicBezTo>
                  <a:cubicBezTo>
                    <a:pt x="344" y="152"/>
                    <a:pt x="344" y="152"/>
                    <a:pt x="344" y="152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6" y="158"/>
                    <a:pt x="276" y="165"/>
                    <a:pt x="276" y="172"/>
                  </a:cubicBezTo>
                  <a:close/>
                  <a:moveTo>
                    <a:pt x="290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106" y="85"/>
                    <a:pt x="137" y="68"/>
                    <a:pt x="172" y="68"/>
                  </a:cubicBezTo>
                  <a:cubicBezTo>
                    <a:pt x="207" y="68"/>
                    <a:pt x="238" y="85"/>
                    <a:pt x="257" y="112"/>
                  </a:cubicBezTo>
                  <a:cubicBezTo>
                    <a:pt x="344" y="112"/>
                    <a:pt x="344" y="112"/>
                    <a:pt x="344" y="112"/>
                  </a:cubicBezTo>
                  <a:cubicBezTo>
                    <a:pt x="344" y="54"/>
                    <a:pt x="344" y="54"/>
                    <a:pt x="344" y="54"/>
                  </a:cubicBezTo>
                  <a:cubicBezTo>
                    <a:pt x="344" y="24"/>
                    <a:pt x="320" y="0"/>
                    <a:pt x="290" y="0"/>
                  </a:cubicBezTo>
                  <a:close/>
                  <a:moveTo>
                    <a:pt x="317" y="66"/>
                  </a:moveTo>
                  <a:cubicBezTo>
                    <a:pt x="317" y="72"/>
                    <a:pt x="312" y="76"/>
                    <a:pt x="307" y="76"/>
                  </a:cubicBezTo>
                  <a:cubicBezTo>
                    <a:pt x="278" y="76"/>
                    <a:pt x="278" y="76"/>
                    <a:pt x="278" y="76"/>
                  </a:cubicBezTo>
                  <a:cubicBezTo>
                    <a:pt x="273" y="76"/>
                    <a:pt x="269" y="72"/>
                    <a:pt x="269" y="66"/>
                  </a:cubicBezTo>
                  <a:cubicBezTo>
                    <a:pt x="269" y="37"/>
                    <a:pt x="269" y="37"/>
                    <a:pt x="269" y="37"/>
                  </a:cubicBezTo>
                  <a:cubicBezTo>
                    <a:pt x="269" y="32"/>
                    <a:pt x="273" y="28"/>
                    <a:pt x="278" y="28"/>
                  </a:cubicBezTo>
                  <a:cubicBezTo>
                    <a:pt x="307" y="28"/>
                    <a:pt x="307" y="28"/>
                    <a:pt x="307" y="28"/>
                  </a:cubicBezTo>
                  <a:cubicBezTo>
                    <a:pt x="312" y="28"/>
                    <a:pt x="317" y="32"/>
                    <a:pt x="317" y="37"/>
                  </a:cubicBezTo>
                  <a:lnTo>
                    <a:pt x="317" y="66"/>
                  </a:lnTo>
                  <a:close/>
                  <a:moveTo>
                    <a:pt x="236" y="172"/>
                  </a:moveTo>
                  <a:cubicBezTo>
                    <a:pt x="236" y="137"/>
                    <a:pt x="208" y="108"/>
                    <a:pt x="172" y="108"/>
                  </a:cubicBezTo>
                  <a:cubicBezTo>
                    <a:pt x="137" y="108"/>
                    <a:pt x="108" y="137"/>
                    <a:pt x="108" y="172"/>
                  </a:cubicBezTo>
                  <a:cubicBezTo>
                    <a:pt x="108" y="207"/>
                    <a:pt x="137" y="236"/>
                    <a:pt x="172" y="236"/>
                  </a:cubicBezTo>
                  <a:cubicBezTo>
                    <a:pt x="208" y="236"/>
                    <a:pt x="236" y="207"/>
                    <a:pt x="236" y="17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7143775" y="3500450"/>
              <a:ext cx="1510500" cy="99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100">
                  <a:solidFill>
                    <a:srgbClr val="A5A5A5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Master student of biostatistics in the Columbia University Mailman School of Public Health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32" name="Google Shape;132;p14"/>
          <p:cNvSpPr/>
          <p:nvPr/>
        </p:nvSpPr>
        <p:spPr>
          <a:xfrm>
            <a:off x="8501090" y="214296"/>
            <a:ext cx="357190" cy="35717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grpSp>
        <p:nvGrpSpPr>
          <p:cNvPr id="133" name="Google Shape;133;p14"/>
          <p:cNvGrpSpPr/>
          <p:nvPr/>
        </p:nvGrpSpPr>
        <p:grpSpPr>
          <a:xfrm rot="5400000">
            <a:off x="33976" y="4435728"/>
            <a:ext cx="709789" cy="661223"/>
            <a:chOff x="252413" y="1676400"/>
            <a:chExt cx="479425" cy="479425"/>
          </a:xfrm>
        </p:grpSpPr>
        <p:sp>
          <p:nvSpPr>
            <p:cNvPr id="134" name="Google Shape;134;p14"/>
            <p:cNvSpPr/>
            <p:nvPr/>
          </p:nvSpPr>
          <p:spPr>
            <a:xfrm>
              <a:off x="252413" y="1676400"/>
              <a:ext cx="479425" cy="479425"/>
            </a:xfrm>
            <a:custGeom>
              <a:rect b="b" l="l" r="r" t="t"/>
              <a:pathLst>
                <a:path extrusionOk="0" h="604" w="604">
                  <a:moveTo>
                    <a:pt x="140" y="72"/>
                  </a:moveTo>
                  <a:lnTo>
                    <a:pt x="140" y="72"/>
                  </a:lnTo>
                  <a:lnTo>
                    <a:pt x="121" y="94"/>
                  </a:lnTo>
                  <a:lnTo>
                    <a:pt x="106" y="116"/>
                  </a:lnTo>
                  <a:lnTo>
                    <a:pt x="92" y="139"/>
                  </a:lnTo>
                  <a:lnTo>
                    <a:pt x="80" y="163"/>
                  </a:lnTo>
                  <a:lnTo>
                    <a:pt x="72" y="188"/>
                  </a:lnTo>
                  <a:lnTo>
                    <a:pt x="65" y="214"/>
                  </a:lnTo>
                  <a:lnTo>
                    <a:pt x="61" y="241"/>
                  </a:lnTo>
                  <a:lnTo>
                    <a:pt x="60" y="267"/>
                  </a:lnTo>
                  <a:lnTo>
                    <a:pt x="61" y="293"/>
                  </a:lnTo>
                  <a:lnTo>
                    <a:pt x="65" y="320"/>
                  </a:lnTo>
                  <a:lnTo>
                    <a:pt x="72" y="346"/>
                  </a:lnTo>
                  <a:lnTo>
                    <a:pt x="80" y="370"/>
                  </a:lnTo>
                  <a:lnTo>
                    <a:pt x="92" y="395"/>
                  </a:lnTo>
                  <a:lnTo>
                    <a:pt x="106" y="418"/>
                  </a:lnTo>
                  <a:lnTo>
                    <a:pt x="121" y="440"/>
                  </a:lnTo>
                  <a:lnTo>
                    <a:pt x="140" y="462"/>
                  </a:lnTo>
                  <a:lnTo>
                    <a:pt x="140" y="462"/>
                  </a:lnTo>
                  <a:lnTo>
                    <a:pt x="161" y="481"/>
                  </a:lnTo>
                  <a:lnTo>
                    <a:pt x="183" y="496"/>
                  </a:lnTo>
                  <a:lnTo>
                    <a:pt x="207" y="510"/>
                  </a:lnTo>
                  <a:lnTo>
                    <a:pt x="231" y="522"/>
                  </a:lnTo>
                  <a:lnTo>
                    <a:pt x="256" y="531"/>
                  </a:lnTo>
                  <a:lnTo>
                    <a:pt x="282" y="537"/>
                  </a:lnTo>
                  <a:lnTo>
                    <a:pt x="308" y="541"/>
                  </a:lnTo>
                  <a:lnTo>
                    <a:pt x="335" y="543"/>
                  </a:lnTo>
                  <a:lnTo>
                    <a:pt x="361" y="541"/>
                  </a:lnTo>
                  <a:lnTo>
                    <a:pt x="388" y="537"/>
                  </a:lnTo>
                  <a:lnTo>
                    <a:pt x="414" y="531"/>
                  </a:lnTo>
                  <a:lnTo>
                    <a:pt x="438" y="522"/>
                  </a:lnTo>
                  <a:lnTo>
                    <a:pt x="463" y="510"/>
                  </a:lnTo>
                  <a:lnTo>
                    <a:pt x="486" y="496"/>
                  </a:lnTo>
                  <a:lnTo>
                    <a:pt x="508" y="481"/>
                  </a:lnTo>
                  <a:lnTo>
                    <a:pt x="530" y="462"/>
                  </a:lnTo>
                  <a:lnTo>
                    <a:pt x="530" y="462"/>
                  </a:lnTo>
                  <a:lnTo>
                    <a:pt x="544" y="447"/>
                  </a:lnTo>
                  <a:lnTo>
                    <a:pt x="556" y="431"/>
                  </a:lnTo>
                  <a:lnTo>
                    <a:pt x="566" y="416"/>
                  </a:lnTo>
                  <a:lnTo>
                    <a:pt x="576" y="399"/>
                  </a:lnTo>
                  <a:lnTo>
                    <a:pt x="585" y="382"/>
                  </a:lnTo>
                  <a:lnTo>
                    <a:pt x="592" y="363"/>
                  </a:lnTo>
                  <a:lnTo>
                    <a:pt x="599" y="346"/>
                  </a:lnTo>
                  <a:lnTo>
                    <a:pt x="604" y="327"/>
                  </a:lnTo>
                  <a:lnTo>
                    <a:pt x="604" y="327"/>
                  </a:lnTo>
                  <a:lnTo>
                    <a:pt x="600" y="353"/>
                  </a:lnTo>
                  <a:lnTo>
                    <a:pt x="595" y="378"/>
                  </a:lnTo>
                  <a:lnTo>
                    <a:pt x="587" y="402"/>
                  </a:lnTo>
                  <a:lnTo>
                    <a:pt x="576" y="426"/>
                  </a:lnTo>
                  <a:lnTo>
                    <a:pt x="564" y="450"/>
                  </a:lnTo>
                  <a:lnTo>
                    <a:pt x="551" y="472"/>
                  </a:lnTo>
                  <a:lnTo>
                    <a:pt x="534" y="495"/>
                  </a:lnTo>
                  <a:lnTo>
                    <a:pt x="516" y="515"/>
                  </a:lnTo>
                  <a:lnTo>
                    <a:pt x="516" y="515"/>
                  </a:lnTo>
                  <a:lnTo>
                    <a:pt x="492" y="536"/>
                  </a:lnTo>
                  <a:lnTo>
                    <a:pt x="469" y="554"/>
                  </a:lnTo>
                  <a:lnTo>
                    <a:pt x="443" y="568"/>
                  </a:lnTo>
                  <a:lnTo>
                    <a:pt x="415" y="582"/>
                  </a:lnTo>
                  <a:lnTo>
                    <a:pt x="388" y="590"/>
                  </a:lnTo>
                  <a:lnTo>
                    <a:pt x="359" y="597"/>
                  </a:lnTo>
                  <a:lnTo>
                    <a:pt x="332" y="602"/>
                  </a:lnTo>
                  <a:lnTo>
                    <a:pt x="303" y="604"/>
                  </a:lnTo>
                  <a:lnTo>
                    <a:pt x="273" y="602"/>
                  </a:lnTo>
                  <a:lnTo>
                    <a:pt x="244" y="597"/>
                  </a:lnTo>
                  <a:lnTo>
                    <a:pt x="215" y="590"/>
                  </a:lnTo>
                  <a:lnTo>
                    <a:pt x="188" y="582"/>
                  </a:lnTo>
                  <a:lnTo>
                    <a:pt x="161" y="568"/>
                  </a:lnTo>
                  <a:lnTo>
                    <a:pt x="135" y="554"/>
                  </a:lnTo>
                  <a:lnTo>
                    <a:pt x="111" y="536"/>
                  </a:lnTo>
                  <a:lnTo>
                    <a:pt x="89" y="515"/>
                  </a:lnTo>
                  <a:lnTo>
                    <a:pt x="89" y="515"/>
                  </a:lnTo>
                  <a:lnTo>
                    <a:pt x="68" y="491"/>
                  </a:lnTo>
                  <a:lnTo>
                    <a:pt x="49" y="467"/>
                  </a:lnTo>
                  <a:lnTo>
                    <a:pt x="34" y="442"/>
                  </a:lnTo>
                  <a:lnTo>
                    <a:pt x="22" y="414"/>
                  </a:lnTo>
                  <a:lnTo>
                    <a:pt x="12" y="387"/>
                  </a:lnTo>
                  <a:lnTo>
                    <a:pt x="5" y="359"/>
                  </a:lnTo>
                  <a:lnTo>
                    <a:pt x="2" y="330"/>
                  </a:lnTo>
                  <a:lnTo>
                    <a:pt x="0" y="301"/>
                  </a:lnTo>
                  <a:lnTo>
                    <a:pt x="2" y="272"/>
                  </a:lnTo>
                  <a:lnTo>
                    <a:pt x="5" y="243"/>
                  </a:lnTo>
                  <a:lnTo>
                    <a:pt x="12" y="216"/>
                  </a:lnTo>
                  <a:lnTo>
                    <a:pt x="22" y="187"/>
                  </a:lnTo>
                  <a:lnTo>
                    <a:pt x="34" y="161"/>
                  </a:lnTo>
                  <a:lnTo>
                    <a:pt x="49" y="135"/>
                  </a:lnTo>
                  <a:lnTo>
                    <a:pt x="68" y="110"/>
                  </a:lnTo>
                  <a:lnTo>
                    <a:pt x="89" y="87"/>
                  </a:lnTo>
                  <a:lnTo>
                    <a:pt x="89" y="87"/>
                  </a:lnTo>
                  <a:lnTo>
                    <a:pt x="108" y="70"/>
                  </a:lnTo>
                  <a:lnTo>
                    <a:pt x="128" y="53"/>
                  </a:lnTo>
                  <a:lnTo>
                    <a:pt x="149" y="39"/>
                  </a:lnTo>
                  <a:lnTo>
                    <a:pt x="171" y="27"/>
                  </a:lnTo>
                  <a:lnTo>
                    <a:pt x="195" y="19"/>
                  </a:lnTo>
                  <a:lnTo>
                    <a:pt x="217" y="10"/>
                  </a:lnTo>
                  <a:lnTo>
                    <a:pt x="241" y="5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48" y="5"/>
                  </a:lnTo>
                  <a:lnTo>
                    <a:pt x="232" y="12"/>
                  </a:lnTo>
                  <a:lnTo>
                    <a:pt x="215" y="19"/>
                  </a:lnTo>
                  <a:lnTo>
                    <a:pt x="200" y="27"/>
                  </a:lnTo>
                  <a:lnTo>
                    <a:pt x="185" y="38"/>
                  </a:lnTo>
                  <a:lnTo>
                    <a:pt x="169" y="48"/>
                  </a:lnTo>
                  <a:lnTo>
                    <a:pt x="154" y="60"/>
                  </a:lnTo>
                  <a:lnTo>
                    <a:pt x="140" y="72"/>
                  </a:lnTo>
                  <a:lnTo>
                    <a:pt x="140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6AA84F"/>
                </a:solidFill>
                <a:highlight>
                  <a:srgbClr val="38761D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396875" y="1716087"/>
              <a:ext cx="331788" cy="333375"/>
            </a:xfrm>
            <a:custGeom>
              <a:rect b="b" l="l" r="r" t="t"/>
              <a:pathLst>
                <a:path extrusionOk="0" h="420" w="418">
                  <a:moveTo>
                    <a:pt x="368" y="98"/>
                  </a:moveTo>
                  <a:lnTo>
                    <a:pt x="368" y="98"/>
                  </a:lnTo>
                  <a:lnTo>
                    <a:pt x="354" y="86"/>
                  </a:lnTo>
                  <a:lnTo>
                    <a:pt x="339" y="74"/>
                  </a:lnTo>
                  <a:lnTo>
                    <a:pt x="322" y="64"/>
                  </a:lnTo>
                  <a:lnTo>
                    <a:pt x="305" y="57"/>
                  </a:lnTo>
                  <a:lnTo>
                    <a:pt x="288" y="50"/>
                  </a:lnTo>
                  <a:lnTo>
                    <a:pt x="270" y="47"/>
                  </a:lnTo>
                  <a:lnTo>
                    <a:pt x="252" y="43"/>
                  </a:lnTo>
                  <a:lnTo>
                    <a:pt x="233" y="41"/>
                  </a:lnTo>
                  <a:lnTo>
                    <a:pt x="216" y="43"/>
                  </a:lnTo>
                  <a:lnTo>
                    <a:pt x="197" y="47"/>
                  </a:lnTo>
                  <a:lnTo>
                    <a:pt x="180" y="50"/>
                  </a:lnTo>
                  <a:lnTo>
                    <a:pt x="161" y="57"/>
                  </a:lnTo>
                  <a:lnTo>
                    <a:pt x="144" y="64"/>
                  </a:lnTo>
                  <a:lnTo>
                    <a:pt x="128" y="74"/>
                  </a:lnTo>
                  <a:lnTo>
                    <a:pt x="113" y="86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86" y="113"/>
                  </a:lnTo>
                  <a:lnTo>
                    <a:pt x="74" y="129"/>
                  </a:lnTo>
                  <a:lnTo>
                    <a:pt x="63" y="144"/>
                  </a:lnTo>
                  <a:lnTo>
                    <a:pt x="57" y="161"/>
                  </a:lnTo>
                  <a:lnTo>
                    <a:pt x="50" y="178"/>
                  </a:lnTo>
                  <a:lnTo>
                    <a:pt x="46" y="197"/>
                  </a:lnTo>
                  <a:lnTo>
                    <a:pt x="43" y="214"/>
                  </a:lnTo>
                  <a:lnTo>
                    <a:pt x="43" y="233"/>
                  </a:lnTo>
                  <a:lnTo>
                    <a:pt x="43" y="252"/>
                  </a:lnTo>
                  <a:lnTo>
                    <a:pt x="46" y="269"/>
                  </a:lnTo>
                  <a:lnTo>
                    <a:pt x="50" y="288"/>
                  </a:lnTo>
                  <a:lnTo>
                    <a:pt x="57" y="305"/>
                  </a:lnTo>
                  <a:lnTo>
                    <a:pt x="63" y="322"/>
                  </a:lnTo>
                  <a:lnTo>
                    <a:pt x="74" y="338"/>
                  </a:lnTo>
                  <a:lnTo>
                    <a:pt x="86" y="355"/>
                  </a:lnTo>
                  <a:lnTo>
                    <a:pt x="98" y="368"/>
                  </a:lnTo>
                  <a:lnTo>
                    <a:pt x="98" y="368"/>
                  </a:lnTo>
                  <a:lnTo>
                    <a:pt x="120" y="387"/>
                  </a:lnTo>
                  <a:lnTo>
                    <a:pt x="142" y="401"/>
                  </a:lnTo>
                  <a:lnTo>
                    <a:pt x="166" y="413"/>
                  </a:lnTo>
                  <a:lnTo>
                    <a:pt x="192" y="420"/>
                  </a:lnTo>
                  <a:lnTo>
                    <a:pt x="192" y="420"/>
                  </a:lnTo>
                  <a:lnTo>
                    <a:pt x="175" y="418"/>
                  </a:lnTo>
                  <a:lnTo>
                    <a:pt x="156" y="413"/>
                  </a:lnTo>
                  <a:lnTo>
                    <a:pt x="139" y="408"/>
                  </a:lnTo>
                  <a:lnTo>
                    <a:pt x="122" y="401"/>
                  </a:lnTo>
                  <a:lnTo>
                    <a:pt x="106" y="392"/>
                  </a:lnTo>
                  <a:lnTo>
                    <a:pt x="91" y="384"/>
                  </a:lnTo>
                  <a:lnTo>
                    <a:pt x="75" y="372"/>
                  </a:lnTo>
                  <a:lnTo>
                    <a:pt x="62" y="360"/>
                  </a:lnTo>
                  <a:lnTo>
                    <a:pt x="62" y="360"/>
                  </a:lnTo>
                  <a:lnTo>
                    <a:pt x="46" y="343"/>
                  </a:lnTo>
                  <a:lnTo>
                    <a:pt x="34" y="326"/>
                  </a:lnTo>
                  <a:lnTo>
                    <a:pt x="24" y="308"/>
                  </a:lnTo>
                  <a:lnTo>
                    <a:pt x="16" y="290"/>
                  </a:lnTo>
                  <a:lnTo>
                    <a:pt x="9" y="271"/>
                  </a:lnTo>
                  <a:lnTo>
                    <a:pt x="4" y="250"/>
                  </a:lnTo>
                  <a:lnTo>
                    <a:pt x="0" y="230"/>
                  </a:lnTo>
                  <a:lnTo>
                    <a:pt x="0" y="211"/>
                  </a:lnTo>
                  <a:lnTo>
                    <a:pt x="0" y="190"/>
                  </a:lnTo>
                  <a:lnTo>
                    <a:pt x="4" y="170"/>
                  </a:lnTo>
                  <a:lnTo>
                    <a:pt x="9" y="151"/>
                  </a:lnTo>
                  <a:lnTo>
                    <a:pt x="16" y="132"/>
                  </a:lnTo>
                  <a:lnTo>
                    <a:pt x="24" y="113"/>
                  </a:lnTo>
                  <a:lnTo>
                    <a:pt x="34" y="95"/>
                  </a:lnTo>
                  <a:lnTo>
                    <a:pt x="46" y="77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7" y="48"/>
                  </a:lnTo>
                  <a:lnTo>
                    <a:pt x="94" y="35"/>
                  </a:lnTo>
                  <a:lnTo>
                    <a:pt x="111" y="24"/>
                  </a:lnTo>
                  <a:lnTo>
                    <a:pt x="130" y="16"/>
                  </a:lnTo>
                  <a:lnTo>
                    <a:pt x="149" y="9"/>
                  </a:lnTo>
                  <a:lnTo>
                    <a:pt x="169" y="4"/>
                  </a:lnTo>
                  <a:lnTo>
                    <a:pt x="190" y="2"/>
                  </a:lnTo>
                  <a:lnTo>
                    <a:pt x="209" y="0"/>
                  </a:lnTo>
                  <a:lnTo>
                    <a:pt x="229" y="2"/>
                  </a:lnTo>
                  <a:lnTo>
                    <a:pt x="250" y="4"/>
                  </a:lnTo>
                  <a:lnTo>
                    <a:pt x="269" y="9"/>
                  </a:lnTo>
                  <a:lnTo>
                    <a:pt x="289" y="16"/>
                  </a:lnTo>
                  <a:lnTo>
                    <a:pt x="308" y="24"/>
                  </a:lnTo>
                  <a:lnTo>
                    <a:pt x="325" y="35"/>
                  </a:lnTo>
                  <a:lnTo>
                    <a:pt x="342" y="48"/>
                  </a:lnTo>
                  <a:lnTo>
                    <a:pt x="358" y="62"/>
                  </a:lnTo>
                  <a:lnTo>
                    <a:pt x="358" y="62"/>
                  </a:lnTo>
                  <a:lnTo>
                    <a:pt x="370" y="76"/>
                  </a:lnTo>
                  <a:lnTo>
                    <a:pt x="382" y="89"/>
                  </a:lnTo>
                  <a:lnTo>
                    <a:pt x="390" y="105"/>
                  </a:lnTo>
                  <a:lnTo>
                    <a:pt x="399" y="120"/>
                  </a:lnTo>
                  <a:lnTo>
                    <a:pt x="406" y="136"/>
                  </a:lnTo>
                  <a:lnTo>
                    <a:pt x="411" y="151"/>
                  </a:lnTo>
                  <a:lnTo>
                    <a:pt x="416" y="168"/>
                  </a:lnTo>
                  <a:lnTo>
                    <a:pt x="418" y="185"/>
                  </a:lnTo>
                  <a:lnTo>
                    <a:pt x="418" y="185"/>
                  </a:lnTo>
                  <a:lnTo>
                    <a:pt x="411" y="161"/>
                  </a:lnTo>
                  <a:lnTo>
                    <a:pt x="399" y="139"/>
                  </a:lnTo>
                  <a:lnTo>
                    <a:pt x="385" y="118"/>
                  </a:lnTo>
                  <a:lnTo>
                    <a:pt x="368" y="98"/>
                  </a:lnTo>
                  <a:lnTo>
                    <a:pt x="368" y="98"/>
                  </a:lnTo>
                  <a:close/>
                </a:path>
              </a:pathLst>
            </a:custGeom>
            <a:solidFill>
              <a:srgbClr val="C6E2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000" y="1331700"/>
            <a:ext cx="1542900" cy="154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 rotWithShape="1">
          <a:blip r:embed="rId4">
            <a:alphaModFix/>
          </a:blip>
          <a:srcRect b="34937" l="18750" r="18749" t="15757"/>
          <a:stretch/>
        </p:blipFill>
        <p:spPr>
          <a:xfrm>
            <a:off x="2837963" y="1215307"/>
            <a:ext cx="1542900" cy="162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50" y="1251150"/>
            <a:ext cx="1542900" cy="162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6">
            <a:alphaModFix/>
          </a:blip>
          <a:srcRect b="30299" l="24590" r="0" t="0"/>
          <a:stretch/>
        </p:blipFill>
        <p:spPr>
          <a:xfrm>
            <a:off x="7120025" y="1291350"/>
            <a:ext cx="1542900" cy="162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15"/>
          <p:cNvGrpSpPr/>
          <p:nvPr/>
        </p:nvGrpSpPr>
        <p:grpSpPr>
          <a:xfrm>
            <a:off x="857224" y="142876"/>
            <a:ext cx="7429500" cy="492300"/>
            <a:chOff x="857224" y="142876"/>
            <a:chExt cx="7429500" cy="492300"/>
          </a:xfrm>
        </p:grpSpPr>
        <p:sp>
          <p:nvSpPr>
            <p:cNvPr id="147" name="Google Shape;147;p15"/>
            <p:cNvSpPr/>
            <p:nvPr/>
          </p:nvSpPr>
          <p:spPr>
            <a:xfrm>
              <a:off x="857224" y="142876"/>
              <a:ext cx="74295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Sepsis </a:t>
              </a:r>
              <a:endParaRPr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48" name="Google Shape;148;p15"/>
            <p:cNvCxnSpPr/>
            <p:nvPr/>
          </p:nvCxnSpPr>
          <p:spPr>
            <a:xfrm rot="5400000">
              <a:off x="3357642" y="385537"/>
              <a:ext cx="286500" cy="12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15"/>
            <p:cNvCxnSpPr/>
            <p:nvPr/>
          </p:nvCxnSpPr>
          <p:spPr>
            <a:xfrm rot="5400000">
              <a:off x="5500782" y="385537"/>
              <a:ext cx="286500" cy="12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0" name="Google Shape;150;p15"/>
          <p:cNvGrpSpPr/>
          <p:nvPr/>
        </p:nvGrpSpPr>
        <p:grpSpPr>
          <a:xfrm>
            <a:off x="408775" y="2455780"/>
            <a:ext cx="8358300" cy="392290"/>
            <a:chOff x="408777" y="2455860"/>
            <a:chExt cx="8358300" cy="348300"/>
          </a:xfrm>
        </p:grpSpPr>
        <p:cxnSp>
          <p:nvCxnSpPr>
            <p:cNvPr id="151" name="Google Shape;151;p15"/>
            <p:cNvCxnSpPr>
              <a:endCxn id="152" idx="3"/>
            </p:cNvCxnSpPr>
            <p:nvPr/>
          </p:nvCxnSpPr>
          <p:spPr>
            <a:xfrm flipH="1" rot="10800000">
              <a:off x="408777" y="2630010"/>
              <a:ext cx="8058000" cy="132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52" name="Google Shape;152;p15"/>
            <p:cNvSpPr/>
            <p:nvPr/>
          </p:nvSpPr>
          <p:spPr>
            <a:xfrm rot="5400000">
              <a:off x="8442777" y="2479860"/>
              <a:ext cx="348300" cy="3003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15"/>
          <p:cNvGrpSpPr/>
          <p:nvPr/>
        </p:nvGrpSpPr>
        <p:grpSpPr>
          <a:xfrm>
            <a:off x="2" y="2143122"/>
            <a:ext cx="1106400" cy="1634228"/>
            <a:chOff x="2" y="2143122"/>
            <a:chExt cx="1106400" cy="1634228"/>
          </a:xfrm>
        </p:grpSpPr>
        <p:cxnSp>
          <p:nvCxnSpPr>
            <p:cNvPr id="154" name="Google Shape;154;p15"/>
            <p:cNvCxnSpPr/>
            <p:nvPr/>
          </p:nvCxnSpPr>
          <p:spPr>
            <a:xfrm rot="5400000">
              <a:off x="357242" y="3071026"/>
              <a:ext cx="714300" cy="15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5" name="Google Shape;155;p15"/>
            <p:cNvSpPr/>
            <p:nvPr/>
          </p:nvSpPr>
          <p:spPr>
            <a:xfrm>
              <a:off x="623177" y="2539085"/>
              <a:ext cx="208200" cy="208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28596" y="2143122"/>
              <a:ext cx="537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First</a:t>
              </a:r>
              <a:endParaRPr b="1"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" y="3500450"/>
              <a:ext cx="1106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S</a:t>
              </a:r>
              <a:r>
                <a:rPr b="1" lang="en-US"/>
                <a:t>ymptoms</a:t>
              </a:r>
              <a:endParaRPr b="1"/>
            </a:p>
          </p:txBody>
        </p:sp>
      </p:grpSp>
      <p:sp>
        <p:nvSpPr>
          <p:cNvPr id="158" name="Google Shape;158;p15"/>
          <p:cNvSpPr/>
          <p:nvPr/>
        </p:nvSpPr>
        <p:spPr>
          <a:xfrm>
            <a:off x="5600175" y="1512975"/>
            <a:ext cx="1829400" cy="22779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antibiotics and large amounts of intravenous fluids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15"/>
          <p:cNvGrpSpPr/>
          <p:nvPr/>
        </p:nvGrpSpPr>
        <p:grpSpPr>
          <a:xfrm>
            <a:off x="2544100" y="2143125"/>
            <a:ext cx="947400" cy="1634225"/>
            <a:chOff x="2544100" y="2143125"/>
            <a:chExt cx="947400" cy="1634225"/>
          </a:xfrm>
        </p:grpSpPr>
        <p:cxnSp>
          <p:nvCxnSpPr>
            <p:cNvPr id="160" name="Google Shape;160;p15"/>
            <p:cNvCxnSpPr/>
            <p:nvPr/>
          </p:nvCxnSpPr>
          <p:spPr>
            <a:xfrm rot="5400000">
              <a:off x="2643258" y="3071026"/>
              <a:ext cx="714300" cy="15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" name="Google Shape;161;p15"/>
            <p:cNvSpPr/>
            <p:nvPr/>
          </p:nvSpPr>
          <p:spPr>
            <a:xfrm>
              <a:off x="2909193" y="2539085"/>
              <a:ext cx="208200" cy="208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571201" y="2143125"/>
              <a:ext cx="845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Second</a:t>
              </a:r>
              <a:endParaRPr b="1"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544100" y="3500450"/>
              <a:ext cx="9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C</a:t>
              </a:r>
              <a:r>
                <a:rPr b="1" lang="en-US"/>
                <a:t>auses</a:t>
              </a:r>
              <a:endParaRPr b="1"/>
            </a:p>
          </p:txBody>
        </p:sp>
      </p:grpSp>
      <p:sp>
        <p:nvSpPr>
          <p:cNvPr id="164" name="Google Shape;164;p15"/>
          <p:cNvSpPr/>
          <p:nvPr/>
        </p:nvSpPr>
        <p:spPr>
          <a:xfrm>
            <a:off x="915925" y="1532025"/>
            <a:ext cx="1829400" cy="22398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15"/>
          <p:cNvGrpSpPr/>
          <p:nvPr/>
        </p:nvGrpSpPr>
        <p:grpSpPr>
          <a:xfrm>
            <a:off x="4907312" y="2143125"/>
            <a:ext cx="1106400" cy="1634225"/>
            <a:chOff x="4907312" y="2143125"/>
            <a:chExt cx="1106400" cy="1634225"/>
          </a:xfrm>
        </p:grpSpPr>
        <p:cxnSp>
          <p:nvCxnSpPr>
            <p:cNvPr id="166" name="Google Shape;166;p15"/>
            <p:cNvCxnSpPr/>
            <p:nvPr/>
          </p:nvCxnSpPr>
          <p:spPr>
            <a:xfrm rot="5400000">
              <a:off x="5001506" y="3071026"/>
              <a:ext cx="714300" cy="15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7" name="Google Shape;167;p15"/>
            <p:cNvSpPr/>
            <p:nvPr/>
          </p:nvSpPr>
          <p:spPr>
            <a:xfrm>
              <a:off x="5246914" y="2539085"/>
              <a:ext cx="208200" cy="208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4999878" y="2143125"/>
              <a:ext cx="70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Third</a:t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4907312" y="3500450"/>
              <a:ext cx="1106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prevention</a:t>
              </a:r>
              <a:endParaRPr b="1"/>
            </a:p>
          </p:txBody>
        </p:sp>
      </p:grpSp>
      <p:grpSp>
        <p:nvGrpSpPr>
          <p:cNvPr id="170" name="Google Shape;170;p15"/>
          <p:cNvGrpSpPr/>
          <p:nvPr/>
        </p:nvGrpSpPr>
        <p:grpSpPr>
          <a:xfrm>
            <a:off x="7429526" y="2143125"/>
            <a:ext cx="682200" cy="1634219"/>
            <a:chOff x="7429526" y="2143125"/>
            <a:chExt cx="682200" cy="1634219"/>
          </a:xfrm>
        </p:grpSpPr>
        <p:cxnSp>
          <p:nvCxnSpPr>
            <p:cNvPr id="171" name="Google Shape;171;p15"/>
            <p:cNvCxnSpPr/>
            <p:nvPr/>
          </p:nvCxnSpPr>
          <p:spPr>
            <a:xfrm rot="5400000">
              <a:off x="7358960" y="3071026"/>
              <a:ext cx="714300" cy="15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2" name="Google Shape;172;p15"/>
            <p:cNvSpPr/>
            <p:nvPr/>
          </p:nvSpPr>
          <p:spPr>
            <a:xfrm>
              <a:off x="7624101" y="2539085"/>
              <a:ext cx="208200" cy="208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7429526" y="2143125"/>
              <a:ext cx="682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Fourth</a:t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7500958" y="3500444"/>
              <a:ext cx="518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5"/>
          <p:cNvSpPr txBox="1"/>
          <p:nvPr/>
        </p:nvSpPr>
        <p:spPr>
          <a:xfrm>
            <a:off x="348500" y="769125"/>
            <a:ext cx="8451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3258050" y="1512975"/>
            <a:ext cx="1829400" cy="22779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bacterial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viral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fungal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915925" y="2099175"/>
            <a:ext cx="18294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fever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heartbeat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breathing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/>
          <p:nvPr/>
        </p:nvSpPr>
        <p:spPr>
          <a:xfrm>
            <a:off x="857224" y="142876"/>
            <a:ext cx="7429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-US" sz="26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hat is the harm of sepsis?</a:t>
            </a:r>
            <a:endParaRPr sz="2600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4" name="Google Shape;184;p16"/>
          <p:cNvGrpSpPr/>
          <p:nvPr/>
        </p:nvGrpSpPr>
        <p:grpSpPr>
          <a:xfrm>
            <a:off x="308558" y="1500180"/>
            <a:ext cx="1643100" cy="3070816"/>
            <a:chOff x="357158" y="1500180"/>
            <a:chExt cx="1643100" cy="3070816"/>
          </a:xfrm>
        </p:grpSpPr>
        <p:sp>
          <p:nvSpPr>
            <p:cNvPr id="185" name="Google Shape;185;p16"/>
            <p:cNvSpPr/>
            <p:nvPr/>
          </p:nvSpPr>
          <p:spPr>
            <a:xfrm>
              <a:off x="357158" y="1500180"/>
              <a:ext cx="1587600" cy="1587600"/>
            </a:xfrm>
            <a:prstGeom prst="arc">
              <a:avLst>
                <a:gd fmla="val 2238914" name="adj1"/>
                <a:gd fmla="val 15735765" name="adj2"/>
              </a:avLst>
            </a:prstGeom>
            <a:noFill/>
            <a:ln cap="flat" cmpd="sng" w="762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57158" y="1500180"/>
              <a:ext cx="1587600" cy="1587600"/>
            </a:xfrm>
            <a:prstGeom prst="arc">
              <a:avLst>
                <a:gd fmla="val 15384045" name="adj1"/>
                <a:gd fmla="val 1945642" name="adj2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48650" y="2668225"/>
              <a:ext cx="658500" cy="65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57158" y="3786196"/>
              <a:ext cx="16431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 The main cause of </a:t>
              </a: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post surgical</a:t>
              </a: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 death was sepsis (30.02%)</a:t>
              </a:r>
              <a:endParaRPr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642910" y="1928808"/>
              <a:ext cx="10935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30%</a:t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457200" y="3429000"/>
              <a:ext cx="148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Post-operative</a:t>
              </a:r>
              <a:endParaRPr/>
            </a:p>
          </p:txBody>
        </p:sp>
      </p:grpSp>
      <p:grpSp>
        <p:nvGrpSpPr>
          <p:cNvPr id="191" name="Google Shape;191;p16"/>
          <p:cNvGrpSpPr/>
          <p:nvPr/>
        </p:nvGrpSpPr>
        <p:grpSpPr>
          <a:xfrm>
            <a:off x="2643175" y="1500171"/>
            <a:ext cx="1643100" cy="3070816"/>
            <a:chOff x="2643174" y="1500180"/>
            <a:chExt cx="1643100" cy="3070816"/>
          </a:xfrm>
        </p:grpSpPr>
        <p:sp>
          <p:nvSpPr>
            <p:cNvPr id="192" name="Google Shape;192;p16"/>
            <p:cNvSpPr/>
            <p:nvPr/>
          </p:nvSpPr>
          <p:spPr>
            <a:xfrm>
              <a:off x="2643174" y="1500180"/>
              <a:ext cx="1587600" cy="1587600"/>
            </a:xfrm>
            <a:prstGeom prst="arc">
              <a:avLst>
                <a:gd fmla="val 6246170" name="adj1"/>
                <a:gd fmla="val 16263029" name="adj2"/>
              </a:avLst>
            </a:prstGeom>
            <a:noFill/>
            <a:ln cap="flat" cmpd="sng" w="762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2643174" y="1500180"/>
              <a:ext cx="1587600" cy="1587600"/>
            </a:xfrm>
            <a:prstGeom prst="arc">
              <a:avLst>
                <a:gd fmla="val 5730911" name="adj1"/>
                <a:gd fmla="val 5011403" name="adj2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134665" y="2668223"/>
              <a:ext cx="652800" cy="65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643174" y="3786196"/>
              <a:ext cx="16431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Sepsis is the third common cause of death in U.S. hospitals[2]</a:t>
              </a:r>
              <a:endParaRPr sz="3000">
                <a:solidFill>
                  <a:srgbClr val="22355A"/>
                </a:solidFill>
                <a:highlight>
                  <a:srgbClr val="FFFFFF"/>
                </a:highlight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071799" y="3429000"/>
              <a:ext cx="1005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Sepsis</a:t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643175" y="1928800"/>
              <a:ext cx="1515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1.10</a:t>
              </a:r>
              <a:r>
                <a:rPr lang="en-US" sz="36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%</a:t>
              </a:r>
              <a:endParaRPr/>
            </a:p>
          </p:txBody>
        </p:sp>
      </p:grpSp>
      <p:grpSp>
        <p:nvGrpSpPr>
          <p:cNvPr id="198" name="Google Shape;198;p16"/>
          <p:cNvGrpSpPr/>
          <p:nvPr/>
        </p:nvGrpSpPr>
        <p:grpSpPr>
          <a:xfrm>
            <a:off x="4849834" y="1500180"/>
            <a:ext cx="1730400" cy="3070816"/>
            <a:chOff x="4849834" y="1500180"/>
            <a:chExt cx="1730400" cy="3070816"/>
          </a:xfrm>
        </p:grpSpPr>
        <p:sp>
          <p:nvSpPr>
            <p:cNvPr id="199" name="Google Shape;199;p16"/>
            <p:cNvSpPr/>
            <p:nvPr/>
          </p:nvSpPr>
          <p:spPr>
            <a:xfrm>
              <a:off x="4929190" y="1500180"/>
              <a:ext cx="1587600" cy="1587600"/>
            </a:xfrm>
            <a:prstGeom prst="arc">
              <a:avLst>
                <a:gd fmla="val 6246170" name="adj1"/>
                <a:gd fmla="val 8658572" name="adj2"/>
              </a:avLst>
            </a:prstGeom>
            <a:noFill/>
            <a:ln cap="flat" cmpd="sng" w="762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4929190" y="1500180"/>
              <a:ext cx="1587600" cy="1587600"/>
            </a:xfrm>
            <a:prstGeom prst="arc">
              <a:avLst>
                <a:gd fmla="val 6529414" name="adj1"/>
                <a:gd fmla="val 4270614" name="adj2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5420681" y="2668223"/>
              <a:ext cx="652800" cy="65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4929190" y="3786196"/>
              <a:ext cx="16431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About 602,347 people in the United States died from cancer in 2021 (CDC)</a:t>
              </a:r>
              <a:endParaRPr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5357818" y="3429006"/>
              <a:ext cx="81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Cancer</a:t>
              </a:r>
              <a:endParaRPr sz="14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4849834" y="1887575"/>
              <a:ext cx="1730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1.18</a:t>
              </a:r>
              <a:r>
                <a:rPr lang="en-US" sz="36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%</a:t>
              </a:r>
              <a:endParaRPr/>
            </a:p>
          </p:txBody>
        </p:sp>
      </p:grpSp>
      <p:grpSp>
        <p:nvGrpSpPr>
          <p:cNvPr id="205" name="Google Shape;205;p16"/>
          <p:cNvGrpSpPr/>
          <p:nvPr/>
        </p:nvGrpSpPr>
        <p:grpSpPr>
          <a:xfrm>
            <a:off x="7143775" y="1500208"/>
            <a:ext cx="1785300" cy="3070817"/>
            <a:chOff x="7143768" y="1500180"/>
            <a:chExt cx="1785300" cy="3070817"/>
          </a:xfrm>
        </p:grpSpPr>
        <p:sp>
          <p:nvSpPr>
            <p:cNvPr id="206" name="Google Shape;206;p16"/>
            <p:cNvSpPr/>
            <p:nvPr/>
          </p:nvSpPr>
          <p:spPr>
            <a:xfrm>
              <a:off x="7143768" y="1500180"/>
              <a:ext cx="1587600" cy="1587600"/>
            </a:xfrm>
            <a:prstGeom prst="arc">
              <a:avLst>
                <a:gd fmla="val 6246170" name="adj1"/>
                <a:gd fmla="val 5890626" name="adj2"/>
              </a:avLst>
            </a:prstGeom>
            <a:noFill/>
            <a:ln cap="flat" cmpd="sng" w="762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7143768" y="1500180"/>
              <a:ext cx="1587600" cy="1587600"/>
            </a:xfrm>
            <a:prstGeom prst="arc">
              <a:avLst>
                <a:gd fmla="val 4545276" name="adj1"/>
                <a:gd fmla="val 4270614" name="adj2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7635259" y="2668223"/>
              <a:ext cx="652800" cy="65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7143768" y="3786197"/>
              <a:ext cx="17853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About 695,000 people in the United States died from heart disease in 2021 (CDC)</a:t>
              </a:r>
              <a:endParaRPr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7363943" y="3428997"/>
              <a:ext cx="136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Heart DIsease</a:t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7246576" y="1928800"/>
              <a:ext cx="12765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2.1</a:t>
              </a:r>
              <a:r>
                <a:rPr lang="en-US" sz="36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%</a:t>
              </a:r>
              <a:endParaRPr/>
            </a:p>
          </p:txBody>
        </p:sp>
      </p:grpSp>
      <p:sp>
        <p:nvSpPr>
          <p:cNvPr id="212" name="Google Shape;212;p16"/>
          <p:cNvSpPr txBox="1"/>
          <p:nvPr/>
        </p:nvSpPr>
        <p:spPr>
          <a:xfrm>
            <a:off x="63750" y="4827750"/>
            <a:ext cx="2132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[1]DOI: </a:t>
            </a:r>
            <a:r>
              <a:rPr lang="en-US" sz="6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10.1016/j.surge.2013.07.005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By Bridget Balch, Staff Writer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7"/>
          <p:cNvGrpSpPr/>
          <p:nvPr/>
        </p:nvGrpSpPr>
        <p:grpSpPr>
          <a:xfrm>
            <a:off x="2499664" y="1013174"/>
            <a:ext cx="3452239" cy="2726405"/>
            <a:chOff x="2856864" y="1013174"/>
            <a:chExt cx="3452239" cy="2726405"/>
          </a:xfrm>
        </p:grpSpPr>
        <p:sp>
          <p:nvSpPr>
            <p:cNvPr id="219" name="Google Shape;219;p17"/>
            <p:cNvSpPr/>
            <p:nvPr/>
          </p:nvSpPr>
          <p:spPr>
            <a:xfrm>
              <a:off x="3282595" y="1106609"/>
              <a:ext cx="2747194" cy="2632970"/>
            </a:xfrm>
            <a:custGeom>
              <a:rect b="b" l="l" r="r" t="t"/>
              <a:pathLst>
                <a:path extrusionOk="0" h="120000" w="120000">
                  <a:moveTo>
                    <a:pt x="78903" y="6228"/>
                  </a:moveTo>
                  <a:lnTo>
                    <a:pt x="78903" y="6228"/>
                  </a:lnTo>
                  <a:cubicBezTo>
                    <a:pt x="103477" y="14828"/>
                    <a:pt x="119107" y="38927"/>
                    <a:pt x="116905" y="64819"/>
                  </a:cubicBezTo>
                  <a:cubicBezTo>
                    <a:pt x="114703" y="90711"/>
                    <a:pt x="95226" y="111837"/>
                    <a:pt x="69550" y="116182"/>
                  </a:cubicBezTo>
                  <a:cubicBezTo>
                    <a:pt x="43875" y="120527"/>
                    <a:pt x="18506" y="106992"/>
                    <a:pt x="7870" y="83273"/>
                  </a:cubicBezTo>
                  <a:cubicBezTo>
                    <a:pt x="-2765" y="59554"/>
                    <a:pt x="4027" y="31660"/>
                    <a:pt x="24384" y="15455"/>
                  </a:cubicBezTo>
                  <a:lnTo>
                    <a:pt x="22706" y="13001"/>
                  </a:lnTo>
                  <a:lnTo>
                    <a:pt x="29372" y="15210"/>
                  </a:lnTo>
                  <a:lnTo>
                    <a:pt x="29181" y="22470"/>
                  </a:lnTo>
                  <a:lnTo>
                    <a:pt x="27503" y="20016"/>
                  </a:lnTo>
                  <a:lnTo>
                    <a:pt x="27503" y="20016"/>
                  </a:lnTo>
                  <a:cubicBezTo>
                    <a:pt x="9159" y="34719"/>
                    <a:pt x="3142" y="59877"/>
                    <a:pt x="12869" y="81202"/>
                  </a:cubicBezTo>
                  <a:cubicBezTo>
                    <a:pt x="22596" y="102526"/>
                    <a:pt x="45608" y="114626"/>
                    <a:pt x="68835" y="110628"/>
                  </a:cubicBezTo>
                  <a:cubicBezTo>
                    <a:pt x="92062" y="106631"/>
                    <a:pt x="109633" y="87547"/>
                    <a:pt x="111567" y="64216"/>
                  </a:cubicBezTo>
                  <a:cubicBezTo>
                    <a:pt x="113501" y="40884"/>
                    <a:pt x="99310" y="19204"/>
                    <a:pt x="77054" y="11488"/>
                  </a:cubicBezTo>
                  <a:close/>
                </a:path>
              </a:pathLst>
            </a:custGeom>
            <a:solidFill>
              <a:srgbClr val="CAD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3989585" y="1013174"/>
              <a:ext cx="1333100" cy="80898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7"/>
            <p:cNvSpPr txBox="1"/>
            <p:nvPr/>
          </p:nvSpPr>
          <p:spPr>
            <a:xfrm>
              <a:off x="4030792" y="1052668"/>
              <a:ext cx="1250832" cy="730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976003" y="1958583"/>
              <a:ext cx="1333100" cy="80898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5017210" y="1998077"/>
              <a:ext cx="1250832" cy="730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2856864" y="1956937"/>
              <a:ext cx="1333100" cy="80898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 txBox="1"/>
            <p:nvPr/>
          </p:nvSpPr>
          <p:spPr>
            <a:xfrm>
              <a:off x="2898071" y="1996431"/>
              <a:ext cx="1250832" cy="730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4002226" y="2878555"/>
              <a:ext cx="1333100" cy="80898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4043433" y="2918049"/>
              <a:ext cx="1250832" cy="730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17"/>
          <p:cNvSpPr txBox="1"/>
          <p:nvPr/>
        </p:nvSpPr>
        <p:spPr>
          <a:xfrm>
            <a:off x="3613863" y="1191050"/>
            <a:ext cx="1283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Gathering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4668625" y="1994163"/>
            <a:ext cx="12834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Predictor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Identifying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613863" y="2975175"/>
            <a:ext cx="12834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Training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2499675" y="1994175"/>
            <a:ext cx="12834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Publication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546" y="195350"/>
            <a:ext cx="3452479" cy="5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7"/>
          <p:cNvSpPr txBox="1"/>
          <p:nvPr/>
        </p:nvSpPr>
        <p:spPr>
          <a:xfrm>
            <a:off x="5610200" y="719500"/>
            <a:ext cx="354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975" y="353950"/>
            <a:ext cx="2866722" cy="221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325" y="2975166"/>
            <a:ext cx="2866725" cy="173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75" y="104825"/>
            <a:ext cx="2303625" cy="47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 txBox="1"/>
          <p:nvPr/>
        </p:nvSpPr>
        <p:spPr>
          <a:xfrm>
            <a:off x="2685900" y="4764300"/>
            <a:ext cx="6458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Reyna, M., Josef, C., Jeter, R., Shashikumar, S., Moody, B., Westover, M. B., Sharma, A., Nemati, S., &amp; Clifford, G. D. (2019). Early Prediction of Sepsis from Clinical Data: The PhysioNet/Computing in Cardiology Challenge 2019 (version 1.0.0). PhysioNet. https://doi.org/10.13026/v64v-d857.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8"/>
          <p:cNvGrpSpPr/>
          <p:nvPr/>
        </p:nvGrpSpPr>
        <p:grpSpPr>
          <a:xfrm>
            <a:off x="79100" y="1515375"/>
            <a:ext cx="6483761" cy="1063462"/>
            <a:chOff x="-9300" y="1276125"/>
            <a:chExt cx="6483761" cy="1063462"/>
          </a:xfrm>
        </p:grpSpPr>
        <p:sp>
          <p:nvSpPr>
            <p:cNvPr id="244" name="Google Shape;244;p18"/>
            <p:cNvSpPr/>
            <p:nvPr/>
          </p:nvSpPr>
          <p:spPr>
            <a:xfrm>
              <a:off x="-9300" y="1276125"/>
              <a:ext cx="38712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9845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100"/>
                <a:buFont typeface="Open Sans"/>
                <a:buChar char="●"/>
              </a:pPr>
              <a:r>
                <a:rPr b="1" lang="en-US" sz="11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Creating a health tracker device that can show patients complete blood count, lactate level, and other biochemical markers.</a:t>
              </a:r>
              <a:endParaRPr b="1" sz="11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5" name="Google Shape;245;p18"/>
            <p:cNvGrpSpPr/>
            <p:nvPr/>
          </p:nvGrpSpPr>
          <p:grpSpPr>
            <a:xfrm>
              <a:off x="4122100" y="1285866"/>
              <a:ext cx="2352360" cy="1053721"/>
              <a:chOff x="4122100" y="1285866"/>
              <a:chExt cx="2352360" cy="1053721"/>
            </a:xfrm>
          </p:grpSpPr>
          <p:sp>
            <p:nvSpPr>
              <p:cNvPr id="246" name="Google Shape;246;p18"/>
              <p:cNvSpPr/>
              <p:nvPr/>
            </p:nvSpPr>
            <p:spPr>
              <a:xfrm>
                <a:off x="4122100" y="1285875"/>
                <a:ext cx="1604400" cy="565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5726305" y="1285866"/>
                <a:ext cx="551949" cy="1053721"/>
              </a:xfrm>
              <a:custGeom>
                <a:rect b="b" l="l" r="r" t="t"/>
                <a:pathLst>
                  <a:path extrusionOk="0" h="1428" w="747">
                    <a:moveTo>
                      <a:pt x="0" y="0"/>
                    </a:moveTo>
                    <a:lnTo>
                      <a:pt x="0" y="765"/>
                    </a:lnTo>
                    <a:lnTo>
                      <a:pt x="741" y="1428"/>
                    </a:lnTo>
                    <a:lnTo>
                      <a:pt x="747" y="1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4F7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6278261" y="2155492"/>
                <a:ext cx="196200" cy="177000"/>
              </a:xfrm>
              <a:prstGeom prst="rect">
                <a:avLst/>
              </a:prstGeom>
              <a:solidFill>
                <a:srgbClr val="59A9E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4214450" y="1430025"/>
                <a:ext cx="15120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Health Tracker</a:t>
                </a:r>
                <a:endParaRPr sz="1600"/>
              </a:p>
            </p:txBody>
          </p:sp>
        </p:grpSp>
      </p:grpSp>
      <p:grpSp>
        <p:nvGrpSpPr>
          <p:cNvPr id="250" name="Google Shape;250;p18"/>
          <p:cNvGrpSpPr/>
          <p:nvPr/>
        </p:nvGrpSpPr>
        <p:grpSpPr>
          <a:xfrm>
            <a:off x="79099" y="2705950"/>
            <a:ext cx="6482891" cy="719100"/>
            <a:chOff x="1024309" y="2488495"/>
            <a:chExt cx="5522524" cy="719100"/>
          </a:xfrm>
        </p:grpSpPr>
        <p:sp>
          <p:nvSpPr>
            <p:cNvPr id="251" name="Google Shape;251;p18"/>
            <p:cNvSpPr/>
            <p:nvPr/>
          </p:nvSpPr>
          <p:spPr>
            <a:xfrm>
              <a:off x="1024309" y="2488495"/>
              <a:ext cx="32877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100"/>
                <a:buFont typeface="Open Sans"/>
                <a:buChar char="●"/>
              </a:pPr>
              <a:r>
                <a:rPr b="1" lang="en-US" sz="11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Categorized those data based on current sepsis testing standard, to judge whether the patient is healthy or susceptible population.</a:t>
              </a:r>
              <a:endParaRPr b="1" sz="11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2" name="Google Shape;252;p18"/>
            <p:cNvGrpSpPr/>
            <p:nvPr/>
          </p:nvGrpSpPr>
          <p:grpSpPr>
            <a:xfrm>
              <a:off x="4488774" y="2540345"/>
              <a:ext cx="2058060" cy="623138"/>
              <a:chOff x="4488774" y="2540345"/>
              <a:chExt cx="2058060" cy="623138"/>
            </a:xfrm>
          </p:grpSpPr>
          <p:sp>
            <p:nvSpPr>
              <p:cNvPr id="253" name="Google Shape;253;p18"/>
              <p:cNvSpPr/>
              <p:nvPr/>
            </p:nvSpPr>
            <p:spPr>
              <a:xfrm>
                <a:off x="4520583" y="2565445"/>
                <a:ext cx="1417200" cy="565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5927207" y="2540345"/>
                <a:ext cx="423419" cy="615400"/>
              </a:xfrm>
              <a:custGeom>
                <a:rect b="b" l="l" r="r" t="t"/>
                <a:pathLst>
                  <a:path extrusionOk="0" h="834" w="741">
                    <a:moveTo>
                      <a:pt x="0" y="765"/>
                    </a:moveTo>
                    <a:lnTo>
                      <a:pt x="0" y="0"/>
                    </a:lnTo>
                    <a:lnTo>
                      <a:pt x="741" y="595"/>
                    </a:lnTo>
                    <a:lnTo>
                      <a:pt x="741" y="834"/>
                    </a:lnTo>
                    <a:lnTo>
                      <a:pt x="0" y="765"/>
                    </a:lnTo>
                    <a:close/>
                  </a:path>
                </a:pathLst>
              </a:custGeom>
              <a:solidFill>
                <a:srgbClr val="144F7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8"/>
              <p:cNvSpPr/>
              <p:nvPr/>
            </p:nvSpPr>
            <p:spPr>
              <a:xfrm>
                <a:off x="6350634" y="2986483"/>
                <a:ext cx="196200" cy="177000"/>
              </a:xfrm>
              <a:prstGeom prst="rect">
                <a:avLst/>
              </a:prstGeom>
              <a:solidFill>
                <a:srgbClr val="59A9E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8"/>
              <p:cNvSpPr/>
              <p:nvPr/>
            </p:nvSpPr>
            <p:spPr>
              <a:xfrm>
                <a:off x="4488774" y="2709595"/>
                <a:ext cx="1595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Data Visualization </a:t>
                </a:r>
                <a:endParaRPr sz="1600"/>
              </a:p>
            </p:txBody>
          </p:sp>
        </p:grpSp>
      </p:grpSp>
      <p:grpSp>
        <p:nvGrpSpPr>
          <p:cNvPr id="257" name="Google Shape;257;p18"/>
          <p:cNvGrpSpPr/>
          <p:nvPr/>
        </p:nvGrpSpPr>
        <p:grpSpPr>
          <a:xfrm>
            <a:off x="941300" y="330574"/>
            <a:ext cx="7429500" cy="22377"/>
            <a:chOff x="857224" y="242887"/>
            <a:chExt cx="7429500" cy="776989"/>
          </a:xfrm>
        </p:grpSpPr>
        <p:sp>
          <p:nvSpPr>
            <p:cNvPr id="258" name="Google Shape;258;p18"/>
            <p:cNvSpPr/>
            <p:nvPr/>
          </p:nvSpPr>
          <p:spPr>
            <a:xfrm>
              <a:off x="857224" y="527576"/>
              <a:ext cx="74295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</a:t>
              </a: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of our Research</a:t>
              </a:r>
              <a:endParaRPr b="1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9" name="Google Shape;259;p18"/>
            <p:cNvCxnSpPr/>
            <p:nvPr/>
          </p:nvCxnSpPr>
          <p:spPr>
            <a:xfrm rot="5400000">
              <a:off x="3000452" y="385537"/>
              <a:ext cx="286500" cy="12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60" name="Google Shape;260;p18"/>
          <p:cNvGrpSpPr/>
          <p:nvPr/>
        </p:nvGrpSpPr>
        <p:grpSpPr>
          <a:xfrm>
            <a:off x="79100" y="3855756"/>
            <a:ext cx="6483484" cy="1090691"/>
            <a:chOff x="924714" y="3704915"/>
            <a:chExt cx="5583435" cy="1090691"/>
          </a:xfrm>
        </p:grpSpPr>
        <p:sp>
          <p:nvSpPr>
            <p:cNvPr id="261" name="Google Shape;261;p18"/>
            <p:cNvSpPr/>
            <p:nvPr/>
          </p:nvSpPr>
          <p:spPr>
            <a:xfrm>
              <a:off x="924714" y="3759284"/>
              <a:ext cx="33705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100"/>
                <a:buFont typeface="Open Sans"/>
                <a:buChar char="●"/>
              </a:pPr>
              <a:r>
                <a:rPr b="1" lang="en-US" sz="11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Based on the previous judgement, the device will provide patients with therapy and recovery plans on the screen.</a:t>
              </a:r>
              <a:endParaRPr b="1" sz="11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62" name="Google Shape;262;p18"/>
            <p:cNvGrpSpPr/>
            <p:nvPr/>
          </p:nvGrpSpPr>
          <p:grpSpPr>
            <a:xfrm>
              <a:off x="4423358" y="3704915"/>
              <a:ext cx="2084790" cy="1090691"/>
              <a:chOff x="4423358" y="3704915"/>
              <a:chExt cx="2084790" cy="1090691"/>
            </a:xfrm>
          </p:grpSpPr>
          <p:sp>
            <p:nvSpPr>
              <p:cNvPr id="263" name="Google Shape;263;p18"/>
              <p:cNvSpPr/>
              <p:nvPr/>
            </p:nvSpPr>
            <p:spPr>
              <a:xfrm>
                <a:off x="4483672" y="3759284"/>
                <a:ext cx="1390500" cy="584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5828868" y="3704928"/>
                <a:ext cx="560802" cy="621313"/>
              </a:xfrm>
              <a:custGeom>
                <a:rect b="b" l="l" r="r" t="t"/>
                <a:pathLst>
                  <a:path extrusionOk="0" h="844" w="759">
                    <a:moveTo>
                      <a:pt x="759" y="263"/>
                    </a:moveTo>
                    <a:lnTo>
                      <a:pt x="759" y="0"/>
                    </a:lnTo>
                    <a:lnTo>
                      <a:pt x="0" y="79"/>
                    </a:lnTo>
                    <a:lnTo>
                      <a:pt x="0" y="844"/>
                    </a:lnTo>
                    <a:lnTo>
                      <a:pt x="759" y="263"/>
                    </a:lnTo>
                    <a:close/>
                  </a:path>
                </a:pathLst>
              </a:custGeom>
              <a:solidFill>
                <a:srgbClr val="144F7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6311948" y="3704915"/>
                <a:ext cx="196200" cy="196200"/>
              </a:xfrm>
              <a:prstGeom prst="rect">
                <a:avLst/>
              </a:prstGeom>
              <a:solidFill>
                <a:srgbClr val="59A9E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4423358" y="3732107"/>
                <a:ext cx="1450800" cy="106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Healthcare  Suggestions</a:t>
                </a:r>
                <a:endParaRPr/>
              </a:p>
            </p:txBody>
          </p:sp>
        </p:grpSp>
      </p:grpSp>
      <p:pic>
        <p:nvPicPr>
          <p:cNvPr id="267" name="Google Shape;2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225" y="261150"/>
            <a:ext cx="285339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25" y="198475"/>
            <a:ext cx="1701523" cy="10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857" y="-38900"/>
            <a:ext cx="99752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9"/>
          <p:cNvSpPr/>
          <p:nvPr/>
        </p:nvSpPr>
        <p:spPr>
          <a:xfrm>
            <a:off x="-461546" y="-1"/>
            <a:ext cx="5109600" cy="5133000"/>
          </a:xfrm>
          <a:prstGeom prst="ellipse">
            <a:avLst/>
          </a:prstGeom>
          <a:solidFill>
            <a:srgbClr val="59A9E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790580" y="1214428"/>
            <a:ext cx="2683500" cy="268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9"/>
          <p:cNvGrpSpPr/>
          <p:nvPr/>
        </p:nvGrpSpPr>
        <p:grpSpPr>
          <a:xfrm>
            <a:off x="1160180" y="2019227"/>
            <a:ext cx="2336726" cy="829504"/>
            <a:chOff x="5643570" y="1876968"/>
            <a:chExt cx="1986843" cy="831000"/>
          </a:xfrm>
        </p:grpSpPr>
        <p:sp>
          <p:nvSpPr>
            <p:cNvPr id="278" name="Google Shape;278;p19"/>
            <p:cNvSpPr/>
            <p:nvPr/>
          </p:nvSpPr>
          <p:spPr>
            <a:xfrm>
              <a:off x="5701713" y="1876968"/>
              <a:ext cx="1928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Questions</a:t>
              </a:r>
              <a:r>
                <a:rPr lang="en-US" sz="24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？</a:t>
              </a:r>
              <a:endParaRPr/>
            </a:p>
          </p:txBody>
        </p:sp>
        <p:cxnSp>
          <p:nvCxnSpPr>
            <p:cNvPr id="279" name="Google Shape;279;p19"/>
            <p:cNvCxnSpPr/>
            <p:nvPr/>
          </p:nvCxnSpPr>
          <p:spPr>
            <a:xfrm>
              <a:off x="5643570" y="2428874"/>
              <a:ext cx="1714500" cy="1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0" name="Google Shape;280;p19"/>
          <p:cNvSpPr/>
          <p:nvPr/>
        </p:nvSpPr>
        <p:spPr>
          <a:xfrm>
            <a:off x="1251100" y="2552625"/>
            <a:ext cx="28683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you！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CFCFC"/>
      </a:lt2>
      <a:accent1>
        <a:srgbClr val="F8D35E"/>
      </a:accent1>
      <a:accent2>
        <a:srgbClr val="1B6AA3"/>
      </a:accent2>
      <a:accent3>
        <a:srgbClr val="3FD5BA"/>
      </a:accent3>
      <a:accent4>
        <a:srgbClr val="F47264"/>
      </a:accent4>
      <a:accent5>
        <a:srgbClr val="8F8FBF"/>
      </a:accent5>
      <a:accent6>
        <a:srgbClr val="7CC8E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